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Lst>
  <p:notesMasterIdLst>
    <p:notesMasterId r:id="rId23"/>
  </p:notesMasterIdLst>
  <p:sldIdLst>
    <p:sldId id="280" r:id="rId5"/>
    <p:sldId id="271" r:id="rId6"/>
    <p:sldId id="593" r:id="rId7"/>
    <p:sldId id="605" r:id="rId8"/>
    <p:sldId id="282" r:id="rId9"/>
    <p:sldId id="602" r:id="rId10"/>
    <p:sldId id="273" r:id="rId11"/>
    <p:sldId id="595" r:id="rId12"/>
    <p:sldId id="594" r:id="rId13"/>
    <p:sldId id="272" r:id="rId14"/>
    <p:sldId id="596" r:id="rId15"/>
    <p:sldId id="597" r:id="rId16"/>
    <p:sldId id="598" r:id="rId17"/>
    <p:sldId id="274" r:id="rId18"/>
    <p:sldId id="599" r:id="rId19"/>
    <p:sldId id="600" r:id="rId20"/>
    <p:sldId id="603" r:id="rId21"/>
    <p:sldId id="34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7833177-B465-492C-88EF-1C0AA969D1A6}">
          <p14:sldIdLst>
            <p14:sldId id="280"/>
            <p14:sldId id="271"/>
            <p14:sldId id="593"/>
            <p14:sldId id="605"/>
            <p14:sldId id="282"/>
            <p14:sldId id="602"/>
            <p14:sldId id="273"/>
            <p14:sldId id="595"/>
            <p14:sldId id="594"/>
            <p14:sldId id="272"/>
            <p14:sldId id="596"/>
            <p14:sldId id="597"/>
            <p14:sldId id="598"/>
            <p14:sldId id="274"/>
            <p14:sldId id="599"/>
            <p14:sldId id="600"/>
            <p14:sldId id="603"/>
            <p14:sldId id="34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uise Brenlund" initials="LB" lastIdx="1" clrIdx="0">
    <p:extLst>
      <p:ext uri="{19B8F6BF-5375-455C-9EA6-DF929625EA0E}">
        <p15:presenceInfo xmlns:p15="http://schemas.microsoft.com/office/powerpoint/2012/main" userId="S::LouiseBrenlund@brachers.co.uk::2d69e39f-5a65-4a1b-9f98-880bbb7e4e7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082CC"/>
    <a:srgbClr val="1426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878890-7232-4C3F-B2CC-250BF988509B}" v="1" dt="2021-03-11T12:28:04.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914"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Whittaker" userId="43f1a7b7-4789-4f56-b648-b9a3ce9e4598" providerId="ADAL" clId="{F9878890-7232-4C3F-B2CC-250BF988509B}"/>
    <pc:docChg chg="addSld modSld">
      <pc:chgData name="Chloe Whittaker" userId="43f1a7b7-4789-4f56-b648-b9a3ce9e4598" providerId="ADAL" clId="{F9878890-7232-4C3F-B2CC-250BF988509B}" dt="2021-03-11T12:28:04.888" v="0"/>
      <pc:docMkLst>
        <pc:docMk/>
      </pc:docMkLst>
      <pc:sldChg chg="add">
        <pc:chgData name="Chloe Whittaker" userId="43f1a7b7-4789-4f56-b648-b9a3ce9e4598" providerId="ADAL" clId="{F9878890-7232-4C3F-B2CC-250BF988509B}" dt="2021-03-11T12:28:04.888" v="0"/>
        <pc:sldMkLst>
          <pc:docMk/>
          <pc:sldMk cId="2910924838" sldId="34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A56E8B-B8B2-4BA2-BFD6-7D8F64856FB0}" type="datetimeFigureOut">
              <a:rPr lang="en-GB" smtClean="0"/>
              <a:t>11/03/2021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217DA6-6B72-4BAF-8C75-3878867E799E}" type="slidenum">
              <a:rPr lang="en-GB" smtClean="0"/>
              <a:t>‹#›</a:t>
            </a:fld>
            <a:endParaRPr lang="en-GB"/>
          </a:p>
        </p:txBody>
      </p:sp>
    </p:spTree>
    <p:extLst>
      <p:ext uri="{BB962C8B-B14F-4D97-AF65-F5344CB8AC3E}">
        <p14:creationId xmlns:p14="http://schemas.microsoft.com/office/powerpoint/2010/main" val="286373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rnews-co-uk.cdn.ampproject.org/c/hrnews.co.uk/mental-health-related-workplace-absenteeism-costs-soared-to-14bn-in-2020/am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se.gov.uk/pubns/indg232.pdf" TargetMode="External"/><Relationship Id="rId7" Type="http://schemas.openxmlformats.org/officeDocument/2006/relationships/hyperlink" Target="https://www.hse.gov.uk/news/working-safely-during-coronavirus-outbreak.ht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hse.gov.uk/simple-health-safety/risk/index.htm" TargetMode="External"/><Relationship Id="rId5" Type="http://schemas.openxmlformats.org/officeDocument/2006/relationships/hyperlink" Target="https://www.hse.gov.uk/risk/" TargetMode="External"/><Relationship Id="rId4" Type="http://schemas.openxmlformats.org/officeDocument/2006/relationships/hyperlink" Target="https://www.hse.gov.uk/pubns/priced/hsg263.pd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remploy.co.uk/" TargetMode="External"/><Relationship Id="rId3" Type="http://schemas.openxmlformats.org/officeDocument/2006/relationships/hyperlink" Target="http://www.gov.uk/access-to-work" TargetMode="External"/><Relationship Id="rId7" Type="http://schemas.openxmlformats.org/officeDocument/2006/relationships/hyperlink" Target="http://www.nhs.uk/livewell/mentalhealth"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mindfulemployer.net/" TargetMode="External"/><Relationship Id="rId5" Type="http://schemas.openxmlformats.org/officeDocument/2006/relationships/hyperlink" Target="http://www.mind.org.uk/" TargetMode="External"/><Relationship Id="rId4" Type="http://schemas.openxmlformats.org/officeDocument/2006/relationships/hyperlink" Target="http://www.bitc.org.uk/" TargetMode="External"/><Relationship Id="rId9" Type="http://schemas.openxmlformats.org/officeDocument/2006/relationships/hyperlink" Target="http://www.rethink.org/"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address it?</a:t>
            </a:r>
          </a:p>
          <a:p>
            <a:endParaRPr lang="en-GB" dirty="0"/>
          </a:p>
          <a:p>
            <a:r>
              <a:rPr lang="en-GB" dirty="0"/>
              <a:t>Potential claims</a:t>
            </a:r>
          </a:p>
          <a:p>
            <a:r>
              <a:rPr lang="en-GB" dirty="0"/>
              <a:t>Less absence</a:t>
            </a:r>
          </a:p>
          <a:p>
            <a:r>
              <a:rPr lang="en-GB" dirty="0"/>
              <a:t>Improved morale</a:t>
            </a:r>
          </a:p>
          <a:p>
            <a:r>
              <a:rPr lang="en-GB" dirty="0"/>
              <a:t>Create a supportive environment</a:t>
            </a:r>
          </a:p>
          <a:p>
            <a:r>
              <a:rPr lang="en-GB" dirty="0"/>
              <a:t>Staff healthier and happier</a:t>
            </a:r>
          </a:p>
          <a:p>
            <a:r>
              <a:rPr lang="en-GB" dirty="0"/>
              <a:t>Organisation more attractive to job seekers</a:t>
            </a:r>
          </a:p>
          <a:p>
            <a:endParaRPr lang="en-GB" dirty="0"/>
          </a:p>
          <a:p>
            <a:r>
              <a:rPr lang="en-GB" dirty="0"/>
              <a:t>Latest </a:t>
            </a:r>
            <a:r>
              <a:rPr lang="en-GB" dirty="0" err="1"/>
              <a:t>HRnews</a:t>
            </a:r>
            <a:r>
              <a:rPr lang="en-GB" dirty="0"/>
              <a:t> based on a survey by Westfield Health:</a:t>
            </a:r>
          </a:p>
          <a:p>
            <a:r>
              <a:rPr lang="en-GB" dirty="0"/>
              <a:t>-Impact of deteriorating mental health from Covid-19 lockdowns and other restrictions costs businesses £14 bn last year</a:t>
            </a:r>
          </a:p>
          <a:p>
            <a:r>
              <a:rPr lang="en-GB" dirty="0"/>
              <a:t>-Cost of absenteeism due to mental health reasons increased by £1.3bn from 2019</a:t>
            </a:r>
          </a:p>
          <a:p>
            <a:r>
              <a:rPr lang="en-GB" dirty="0"/>
              <a:t>-81% businesses have a renewed focus on mental and physical health of staff </a:t>
            </a:r>
            <a:r>
              <a:rPr lang="en-GB" dirty="0" err="1"/>
              <a:t>b’c</a:t>
            </a:r>
            <a:r>
              <a:rPr lang="en-GB" dirty="0"/>
              <a:t> of pandemic</a:t>
            </a:r>
          </a:p>
          <a:p>
            <a:r>
              <a:rPr lang="en-GB" dirty="0"/>
              <a:t>-Absences due to mental health increased by 10% during 2020- struggling to adapt to new working climates</a:t>
            </a:r>
          </a:p>
          <a:p>
            <a:r>
              <a:rPr lang="en-GB" dirty="0"/>
              <a:t>-On average in 2019 2.90 days were taken off due to mental health, in 2020 this was 3.19 days.</a:t>
            </a:r>
          </a:p>
          <a:p>
            <a:r>
              <a:rPr lang="en-GB" dirty="0"/>
              <a:t>-Also a problem with ‘presenteeism – being on job but not fully functioning- 1 in 3 workers productivity affected by mental health every week – increasing cost to business</a:t>
            </a:r>
          </a:p>
        </p:txBody>
      </p:sp>
      <p:sp>
        <p:nvSpPr>
          <p:cNvPr id="4" name="Slide Number Placeholder 3"/>
          <p:cNvSpPr>
            <a:spLocks noGrp="1"/>
          </p:cNvSpPr>
          <p:nvPr>
            <p:ph type="sldNum" sz="quarter" idx="5"/>
          </p:nvPr>
        </p:nvSpPr>
        <p:spPr/>
        <p:txBody>
          <a:bodyPr/>
          <a:lstStyle/>
          <a:p>
            <a:fld id="{D9217DA6-6B72-4BAF-8C75-3878867E799E}" type="slidenum">
              <a:rPr lang="en-GB" smtClean="0"/>
              <a:t>2</a:t>
            </a:fld>
            <a:endParaRPr lang="en-GB"/>
          </a:p>
        </p:txBody>
      </p:sp>
    </p:spTree>
    <p:extLst>
      <p:ext uri="{BB962C8B-B14F-4D97-AF65-F5344CB8AC3E}">
        <p14:creationId xmlns:p14="http://schemas.microsoft.com/office/powerpoint/2010/main" val="2501495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sz="1200" b="0" i="0" kern="1200" dirty="0">
                <a:solidFill>
                  <a:schemeClr val="tx1"/>
                </a:solidFill>
                <a:effectLst/>
                <a:latin typeface="+mn-lt"/>
                <a:ea typeface="+mn-ea"/>
                <a:cs typeface="+mn-cs"/>
              </a:rPr>
              <a:t>Most staff benefit from a certain amount of pressure in their work. It can keep them motivated and give a sense of ambition. However, when there is too much pressure placed on them, they can become overloaded. Stress can affect the health of staff, reduce their productivity and lead to performance issues.</a:t>
            </a:r>
          </a:p>
          <a:p>
            <a:pPr marL="171450" indent="-171450">
              <a:buFontTx/>
              <a:buChar char="-"/>
            </a:pPr>
            <a:endParaRPr lang="en-GB" dirty="0"/>
          </a:p>
          <a:p>
            <a:pPr marL="171450" indent="-171450">
              <a:buFontTx/>
              <a:buChar char="-"/>
            </a:pPr>
            <a:r>
              <a:rPr lang="en-GB" dirty="0"/>
              <a:t>Work-related stress is very common and whilst it is not necessarily a medical condition in itself, it can often lead onto mental health issues such as anxiety or depression, this can increase conditions such as heart disease, back pain, gastrointestinal illness or skin conditions.</a:t>
            </a:r>
          </a:p>
          <a:p>
            <a:pPr marL="171450" indent="-171450">
              <a:buFontTx/>
              <a:buChar char="-"/>
            </a:pPr>
            <a:endParaRPr lang="en-GB" dirty="0"/>
          </a:p>
          <a:p>
            <a:pPr marL="457200" lvl="1" indent="0">
              <a:buFontTx/>
              <a:buNone/>
            </a:pPr>
            <a:r>
              <a:rPr lang="en-GB" dirty="0" err="1"/>
              <a:t>Acas</a:t>
            </a:r>
            <a:r>
              <a:rPr lang="en-GB" dirty="0"/>
              <a:t> Poll found:</a:t>
            </a:r>
          </a:p>
          <a:p>
            <a:pPr lvl="1"/>
            <a:r>
              <a:rPr lang="en-GB" dirty="0"/>
              <a:t>Workload;</a:t>
            </a:r>
          </a:p>
          <a:p>
            <a:pPr lvl="1"/>
            <a:r>
              <a:rPr lang="en-GB" dirty="0"/>
              <a:t>The way they were managed; and</a:t>
            </a:r>
          </a:p>
          <a:p>
            <a:pPr lvl="1"/>
            <a:r>
              <a:rPr lang="en-GB" dirty="0"/>
              <a:t>Work-life balance</a:t>
            </a:r>
          </a:p>
          <a:p>
            <a:endParaRPr lang="en-GB" dirty="0"/>
          </a:p>
          <a:p>
            <a:r>
              <a:rPr lang="en-GB" dirty="0">
                <a:hlinkClick r:id="rId3"/>
              </a:rPr>
              <a:t>Mental health-related workplace absenteeism costs soared to £14bn in 2020 - HR News (ampproject.org)</a:t>
            </a:r>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3</a:t>
            </a:fld>
            <a:endParaRPr lang="en-GB"/>
          </a:p>
        </p:txBody>
      </p:sp>
    </p:spTree>
    <p:extLst>
      <p:ext uri="{BB962C8B-B14F-4D97-AF65-F5344CB8AC3E}">
        <p14:creationId xmlns:p14="http://schemas.microsoft.com/office/powerpoint/2010/main" val="279545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It is not uncommon for employees to face a drop in job satisfaction, this can be due to many things including feeling underappreciated</a:t>
            </a:r>
          </a:p>
          <a:p>
            <a:pPr marL="628650" lvl="1" indent="-171450">
              <a:buFontTx/>
              <a:buChar char="-"/>
            </a:pPr>
            <a:r>
              <a:rPr lang="en-GB" dirty="0"/>
              <a:t>This can create a negative work environment and further workplace issues including affected employees’ standards of work  </a:t>
            </a:r>
          </a:p>
          <a:p>
            <a:pPr marL="628650" lvl="1" indent="-171450">
              <a:buFontTx/>
              <a:buChar char="-"/>
            </a:pPr>
            <a:r>
              <a:rPr lang="en-GB" dirty="0"/>
              <a:t>Important to avoid this and promote a positive, healthy work environment which hopefully will lead to higher productivity</a:t>
            </a:r>
          </a:p>
          <a:p>
            <a:pPr marL="171450" indent="-171450">
              <a:buFontTx/>
              <a:buChar char="-"/>
            </a:pPr>
            <a:endParaRPr lang="en-GB" dirty="0"/>
          </a:p>
          <a:p>
            <a:pPr marL="171450" indent="-171450">
              <a:buFontTx/>
              <a:buChar char="-"/>
            </a:pPr>
            <a:r>
              <a:rPr lang="en-GB" dirty="0"/>
              <a:t>Lack of motivation, this can be due to poor working relationships, no longer enjoying the job role, this can eventually lead to serious issues such as prolonged workplace absences and a decline in production of work </a:t>
            </a:r>
            <a:r>
              <a:rPr lang="en-GB" dirty="0">
                <a:sym typeface="Wingdings" panose="05000000000000000000" pitchFamily="2" charset="2"/>
              </a:rPr>
              <a:t> perhaps employers need to provide further incentives to individuals, promote team building activities to strengthen working relationships, regular team meetings so employees feel adequately supported </a:t>
            </a:r>
            <a:r>
              <a:rPr lang="en-GB" dirty="0"/>
              <a:t>  </a:t>
            </a:r>
          </a:p>
          <a:p>
            <a:pPr marL="171450" indent="-171450">
              <a:buFontTx/>
              <a:buChar char="-"/>
            </a:pPr>
            <a:endParaRPr lang="en-GB" dirty="0"/>
          </a:p>
          <a:p>
            <a:pPr marL="171450" indent="-171450">
              <a:buFontTx/>
              <a:buChar char="-"/>
            </a:pPr>
            <a:r>
              <a:rPr lang="en-GB" dirty="0"/>
              <a:t>Workplace disputes can often occur and create a very uncomfortable working environment, employers should ensure they have appropriate policies and procedures in place to deal with these disputes quickly so problems do not fester, training for employees on what is classed as unacceptable behaviour to help to minimise workplace issues   </a:t>
            </a:r>
          </a:p>
          <a:p>
            <a:pPr marL="0" indent="0">
              <a:buFontTx/>
              <a:buNone/>
            </a:pPr>
            <a:endParaRPr lang="en-GB" dirty="0"/>
          </a:p>
          <a:p>
            <a:pPr marL="0" indent="0">
              <a:buFontTx/>
              <a:buNone/>
            </a:pPr>
            <a:r>
              <a:rPr lang="en-GB" dirty="0"/>
              <a:t>- As a result of the above sometimes employee’s can develop mental health issues including anxiety and depression </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4</a:t>
            </a:fld>
            <a:endParaRPr lang="en-GB"/>
          </a:p>
        </p:txBody>
      </p:sp>
    </p:spTree>
    <p:extLst>
      <p:ext uri="{BB962C8B-B14F-4D97-AF65-F5344CB8AC3E}">
        <p14:creationId xmlns:p14="http://schemas.microsoft.com/office/powerpoint/2010/main" val="316936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Covid-19 having a huge impact on employees mental health – may not necessarily be visible or spoken about.</a:t>
            </a:r>
          </a:p>
          <a:p>
            <a:endParaRPr lang="en-GB" dirty="0"/>
          </a:p>
          <a:p>
            <a:r>
              <a:rPr lang="en-GB" dirty="0"/>
              <a:t>New areas and issues- worry about losing a job, anxious about work, not feeling supported by employers, new ways of working- all contribute.</a:t>
            </a:r>
          </a:p>
          <a:p>
            <a:endParaRPr lang="en-GB" dirty="0"/>
          </a:p>
          <a:p>
            <a:r>
              <a:rPr lang="en-GB" dirty="0"/>
              <a:t>Making employers focus on wellbeing and ongoing investment becoming more important.</a:t>
            </a:r>
          </a:p>
          <a:p>
            <a:endParaRPr lang="en-GB" dirty="0"/>
          </a:p>
          <a:p>
            <a:r>
              <a:rPr lang="en-GB" dirty="0"/>
              <a:t>Increased calls from employees for:</a:t>
            </a:r>
          </a:p>
          <a:p>
            <a:r>
              <a:rPr lang="en-GB" dirty="0"/>
              <a:t>-Long-term changes to flexible working</a:t>
            </a:r>
          </a:p>
          <a:p>
            <a:r>
              <a:rPr lang="en-GB" dirty="0"/>
              <a:t>-more mental health support</a:t>
            </a:r>
          </a:p>
          <a:p>
            <a:r>
              <a:rPr lang="en-GB" dirty="0"/>
              <a:t>-Improvements to work environment to make more </a:t>
            </a:r>
            <a:r>
              <a:rPr lang="en-GB" dirty="0" err="1"/>
              <a:t>Covid</a:t>
            </a:r>
            <a:r>
              <a:rPr lang="en-GB" dirty="0"/>
              <a:t> secure.</a:t>
            </a:r>
          </a:p>
        </p:txBody>
      </p:sp>
      <p:sp>
        <p:nvSpPr>
          <p:cNvPr id="4" name="Slide Number Placeholder 3"/>
          <p:cNvSpPr>
            <a:spLocks noGrp="1"/>
          </p:cNvSpPr>
          <p:nvPr>
            <p:ph type="sldNum" sz="quarter" idx="5"/>
          </p:nvPr>
        </p:nvSpPr>
        <p:spPr/>
        <p:txBody>
          <a:bodyPr/>
          <a:lstStyle/>
          <a:p>
            <a:fld id="{D9217DA6-6B72-4BAF-8C75-3878867E799E}" type="slidenum">
              <a:rPr lang="en-GB" smtClean="0"/>
              <a:t>5</a:t>
            </a:fld>
            <a:endParaRPr lang="en-GB"/>
          </a:p>
        </p:txBody>
      </p:sp>
    </p:spTree>
    <p:extLst>
      <p:ext uri="{BB962C8B-B14F-4D97-AF65-F5344CB8AC3E}">
        <p14:creationId xmlns:p14="http://schemas.microsoft.com/office/powerpoint/2010/main" val="655425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As a result of the COVID-19 pandemic, many employees have had to get used to a new routine, whether that be working from home or being on furlough</a:t>
            </a:r>
          </a:p>
          <a:p>
            <a:pPr marL="171450" indent="-171450">
              <a:buFontTx/>
              <a:buChar char="-"/>
            </a:pPr>
            <a:endParaRPr lang="en-GB" dirty="0"/>
          </a:p>
          <a:p>
            <a:pPr marL="171450" indent="-171450">
              <a:buFontTx/>
              <a:buChar char="-"/>
            </a:pPr>
            <a:r>
              <a:rPr lang="en-GB" dirty="0"/>
              <a:t>Working from home comes with its own challenges and can often be quite isolating therefore keeping up communication between employees and their line managers is important to ensure employees’ do not feel disconnected </a:t>
            </a:r>
          </a:p>
          <a:p>
            <a:pPr marL="171450" indent="-171450">
              <a:buFontTx/>
              <a:buChar char="-"/>
            </a:pPr>
            <a:endParaRPr lang="en-GB" dirty="0"/>
          </a:p>
          <a:p>
            <a:pPr marL="171450" indent="-171450">
              <a:buFontTx/>
              <a:buChar char="-"/>
            </a:pPr>
            <a:r>
              <a:rPr lang="en-GB" dirty="0"/>
              <a:t>Promote wellbeing when working from home,</a:t>
            </a:r>
          </a:p>
          <a:p>
            <a:pPr marL="628650" lvl="1" indent="-171450">
              <a:buFontTx/>
              <a:buChar char="-"/>
            </a:pPr>
            <a:r>
              <a:rPr lang="en-GB" dirty="0"/>
              <a:t>It can be difficult for employees to have a work/life balance especially when working from home </a:t>
            </a:r>
          </a:p>
          <a:p>
            <a:pPr marL="628650" lvl="1" indent="-171450">
              <a:buFontTx/>
              <a:buChar char="-"/>
            </a:pPr>
            <a:r>
              <a:rPr lang="en-GB" dirty="0"/>
              <a:t>Encourage your employees to take regular breaks from work</a:t>
            </a:r>
          </a:p>
          <a:p>
            <a:pPr marL="628650" lvl="1" indent="-171450">
              <a:buFontTx/>
              <a:buChar char="-"/>
            </a:pPr>
            <a:r>
              <a:rPr lang="en-GB" dirty="0"/>
              <a:t>Encourage regular discussions between employees and employers as well as within teams</a:t>
            </a:r>
          </a:p>
          <a:p>
            <a:pPr marL="628650" lvl="1" indent="-171450">
              <a:buFontTx/>
              <a:buChar char="-"/>
            </a:pPr>
            <a:r>
              <a:rPr lang="en-GB" dirty="0"/>
              <a:t>Encourage employees to continue having social/networking events but to suit the times, i.e. have virtual social meet ups, games nights, quizzes</a:t>
            </a:r>
          </a:p>
          <a:p>
            <a:pPr marL="628650" lvl="1" indent="-171450">
              <a:buFontTx/>
              <a:buChar char="-"/>
            </a:pPr>
            <a:endParaRPr lang="en-GB" dirty="0"/>
          </a:p>
          <a:p>
            <a:pPr marL="171450" indent="-171450">
              <a:buFontTx/>
              <a:buChar char="-"/>
            </a:pPr>
            <a:r>
              <a:rPr lang="en-GB" dirty="0">
                <a:sym typeface="Wingdings" panose="05000000000000000000" pitchFamily="2" charset="2"/>
              </a:rPr>
              <a:t>Looking forward, once we are out of lockdown employers should take into consideration how their employees feel about returning to work in person (if their role can be performed from home) then employers should not force employees back to work if they have concerns  perhaps a staggered return to work, one or two days back in the office per week which can increase over time</a:t>
            </a:r>
            <a:endParaRPr lang="en-GB" dirty="0"/>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6</a:t>
            </a:fld>
            <a:endParaRPr lang="en-GB"/>
          </a:p>
        </p:txBody>
      </p:sp>
    </p:spTree>
    <p:extLst>
      <p:ext uri="{BB962C8B-B14F-4D97-AF65-F5344CB8AC3E}">
        <p14:creationId xmlns:p14="http://schemas.microsoft.com/office/powerpoint/2010/main" val="4156755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Common law = law created by judges and courts by virtue of written opinion. Legal precedent established by the courts. Principles are binding and must be followed. May be replaced or superseded by legislation which ‘trumps’ common law.</a:t>
            </a:r>
          </a:p>
          <a:p>
            <a:endParaRPr lang="en-GB" dirty="0"/>
          </a:p>
          <a:p>
            <a:r>
              <a:rPr lang="en-GB" b="1" dirty="0"/>
              <a:t>Duty of care:</a:t>
            </a:r>
          </a:p>
          <a:p>
            <a:r>
              <a:rPr lang="en-US" dirty="0"/>
              <a:t>Employees who suffer injury through breach of duty may bring claims in negligence.</a:t>
            </a:r>
          </a:p>
          <a:p>
            <a:endParaRPr lang="en-US" dirty="0"/>
          </a:p>
          <a:p>
            <a:r>
              <a:rPr lang="en-US" dirty="0"/>
              <a:t>Liability is a matter for the courts. Damages can be reduced to reflect contributory negligence by the injured person.</a:t>
            </a:r>
          </a:p>
          <a:p>
            <a:endParaRPr lang="en-GB" dirty="0"/>
          </a:p>
          <a:p>
            <a:r>
              <a:rPr lang="en-GB" b="1" dirty="0"/>
              <a:t>Duty of trust and confidence:</a:t>
            </a:r>
          </a:p>
          <a:p>
            <a:r>
              <a:rPr lang="en-GB" sz="1200" b="0" i="0" kern="1200" dirty="0">
                <a:solidFill>
                  <a:schemeClr val="tx1"/>
                </a:solidFill>
                <a:effectLst/>
                <a:latin typeface="+mn-lt"/>
                <a:ea typeface="+mn-ea"/>
                <a:cs typeface="+mn-cs"/>
              </a:rPr>
              <a:t>Your employer must not, without reasonable and proper cause, behave  in a manner calculated or likely to destroy, or seriously damage the relationship of trust and confidence with you. In particular, this duty obliges employers to ensure you are treated with dignity at work, and to deal with your complaints fairly and seriously.</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Wilsons &amp; Clyde Co Ltd v English [1938] AC 57</a:t>
            </a:r>
          </a:p>
          <a:p>
            <a:r>
              <a:rPr lang="en-GB" sz="1200" b="0" i="0" kern="1200" dirty="0">
                <a:solidFill>
                  <a:schemeClr val="tx1"/>
                </a:solidFill>
                <a:effectLst/>
                <a:latin typeface="+mn-lt"/>
                <a:ea typeface="+mn-ea"/>
                <a:cs typeface="+mn-cs"/>
              </a:rPr>
              <a:t>Law of Tort – Negligence – Duty of Care – Safe System of Work – Damages – Delegation</a:t>
            </a:r>
          </a:p>
          <a:p>
            <a:r>
              <a:rPr lang="en-GB" sz="1200" b="1" i="0" kern="1200" dirty="0">
                <a:solidFill>
                  <a:schemeClr val="tx1"/>
                </a:solidFill>
                <a:effectLst/>
                <a:latin typeface="+mn-lt"/>
                <a:ea typeface="+mn-ea"/>
                <a:cs typeface="+mn-cs"/>
              </a:rPr>
              <a:t>Facts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defendants had employed the complainant, Mr English. He was working on a repair to an airway on the Mine Jigger Brae, which was used as part of the haulage system. He was going to the bottom of the mine pit when the haulage was started. Although he had tried to evade the danger through a manhole, he was trapped by machinery and it crushed him to death. The defendants and employers, Wilsons &amp; Clyde Co Ltd, tried to claim that it was Mr English’s own negligence that had resulted in his death; he could have taken an alternative route or alerted the employee in charge of the machinery for it to be stopped.</a:t>
            </a:r>
          </a:p>
          <a:p>
            <a:r>
              <a:rPr lang="en-GB" sz="1200" b="1" i="0" kern="1200" dirty="0">
                <a:solidFill>
                  <a:schemeClr val="tx1"/>
                </a:solidFill>
                <a:effectLst/>
                <a:latin typeface="+mn-lt"/>
                <a:ea typeface="+mn-ea"/>
                <a:cs typeface="+mn-cs"/>
              </a:rPr>
              <a:t>Issues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was held that the defendants had delegated the organisation of a safe working system to one of their employees on the site and they had taken all reasonable steps to ensure they entrusted this duty to an experienced employee. Thus, they were held not to be liable for damages. The complainant appealed on the issue of whether employers had a non-delegable duty of care towards the safety of workers.</a:t>
            </a:r>
          </a:p>
          <a:p>
            <a:r>
              <a:rPr lang="en-GB" sz="1200" b="1" i="0" kern="1200" dirty="0">
                <a:solidFill>
                  <a:schemeClr val="tx1"/>
                </a:solidFill>
                <a:effectLst/>
                <a:latin typeface="+mn-lt"/>
                <a:ea typeface="+mn-ea"/>
                <a:cs typeface="+mn-cs"/>
              </a:rPr>
              <a:t>Held</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House of Lords decided that Wilsons &amp; Clyde Co Ltd, as an employer, had a duty of care to ensure a safe system of work and this duty could not be fully delegated to another employee. Thus, the defendants always remain responsible for a safe workplace for their employees and are vicariously liable for any negligence of another. This duty includes three aspects; providing proper materials, employing competent workers and providing valuable supervision. The defendants were liable for damages.</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7</a:t>
            </a:fld>
            <a:endParaRPr lang="en-GB"/>
          </a:p>
        </p:txBody>
      </p:sp>
    </p:spTree>
    <p:extLst>
      <p:ext uri="{BB962C8B-B14F-4D97-AF65-F5344CB8AC3E}">
        <p14:creationId xmlns:p14="http://schemas.microsoft.com/office/powerpoint/2010/main" val="3058782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This extends to others including casual workers, contractors, visitors etc. </a:t>
            </a:r>
          </a:p>
          <a:p>
            <a:pPr marL="171450" indent="-171450">
              <a:buFontTx/>
              <a:buChar char="-"/>
            </a:pPr>
            <a:endParaRPr lang="en-GB" dirty="0"/>
          </a:p>
          <a:p>
            <a:pPr marL="171450" indent="-171450">
              <a:buFontTx/>
              <a:buChar char="-"/>
            </a:pPr>
            <a:r>
              <a:rPr lang="en-GB" dirty="0"/>
              <a:t>Also a duty on EMPLOYEE to take reasonable care of himself and others and to cooperate with employer to ensure duties can be performed.</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8</a:t>
            </a:fld>
            <a:endParaRPr lang="en-GB"/>
          </a:p>
        </p:txBody>
      </p:sp>
    </p:spTree>
    <p:extLst>
      <p:ext uri="{BB962C8B-B14F-4D97-AF65-F5344CB8AC3E}">
        <p14:creationId xmlns:p14="http://schemas.microsoft.com/office/powerpoint/2010/main" val="2860764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Responsibilities of employers include:</a:t>
            </a:r>
          </a:p>
          <a:p>
            <a:pPr marL="628650" lvl="1" indent="-171450">
              <a:buFontTx/>
              <a:buChar char="-"/>
            </a:pPr>
            <a:r>
              <a:rPr lang="en-GB" dirty="0"/>
              <a:t>Carrying out regular risk assessments </a:t>
            </a:r>
          </a:p>
          <a:p>
            <a:pPr marL="1085850" lvl="2" indent="-171450">
              <a:buFontTx/>
              <a:buChar char="-"/>
            </a:pPr>
            <a:r>
              <a:rPr lang="en-GB" dirty="0"/>
              <a:t>This includes stress at work risk assessments not just physical </a:t>
            </a:r>
          </a:p>
          <a:p>
            <a:pPr marL="1085850" lvl="2" indent="-171450">
              <a:buFontTx/>
              <a:buChar char="-"/>
            </a:pPr>
            <a:r>
              <a:rPr lang="en-GB" dirty="0"/>
              <a:t>Competent person is someone with the relevant skills and training, this may be someone internally within the company or this might be someone external </a:t>
            </a:r>
          </a:p>
          <a:p>
            <a:pPr marL="1085850" lvl="2" indent="-171450">
              <a:buFontTx/>
              <a:buChar char="-"/>
            </a:pPr>
            <a:r>
              <a:rPr lang="en-GB" dirty="0"/>
              <a:t>Up to date health and safety policy</a:t>
            </a:r>
          </a:p>
          <a:p>
            <a:pPr marL="1085850" lvl="2" indent="-171450">
              <a:buFontTx/>
              <a:buChar char="-"/>
            </a:pPr>
            <a:r>
              <a:rPr lang="en-GB" dirty="0"/>
              <a:t>-Training</a:t>
            </a:r>
          </a:p>
          <a:p>
            <a:r>
              <a:rPr lang="en-GB" b="1" dirty="0"/>
              <a:t>Should we be consulting employees or their representatives about the health and safety aspects of reopening or re-occupancy plans?</a:t>
            </a:r>
            <a:endParaRPr lang="en-US" dirty="0"/>
          </a:p>
          <a:p>
            <a:r>
              <a:rPr lang="en-GB" dirty="0"/>
              <a:t>Yes. If you recognise a trade union, you should consult with your union safety representatives. Where workers are not already represented by union safety representatives, you have a statutory requirement to consult either employees or their elected representatives about health and safety - in particular, the introduction of new measures that could substantially affect their health and safety. The HSE has produced guidance about this </a:t>
            </a:r>
            <a:r>
              <a:rPr lang="en-GB" u="sng" dirty="0">
                <a:hlinkClick r:id="rId3"/>
              </a:rPr>
              <a:t>here</a:t>
            </a:r>
            <a:r>
              <a:rPr lang="en-GB" dirty="0"/>
              <a:t> and </a:t>
            </a:r>
            <a:r>
              <a:rPr lang="en-GB" u="sng" dirty="0">
                <a:hlinkClick r:id="rId4"/>
              </a:rPr>
              <a:t>here</a:t>
            </a:r>
            <a:r>
              <a:rPr lang="en-GB" dirty="0"/>
              <a:t>. It is a criminal offence not to comply, albeit not the type of offence that the HSE has actively prosecuted in the past. Employees do not themselves have any kind of civil remedy for failing to be consulted over health and safety matters (although they can bring claims about training – see below).</a:t>
            </a:r>
            <a:endParaRPr lang="en-GB" dirty="0">
              <a:cs typeface="Calibri"/>
            </a:endParaRPr>
          </a:p>
          <a:p>
            <a:endParaRPr lang="en-GB" dirty="0">
              <a:cs typeface="Calibri"/>
            </a:endParaRPr>
          </a:p>
          <a:p>
            <a:endParaRPr lang="en-GB" dirty="0"/>
          </a:p>
          <a:p>
            <a:r>
              <a:rPr lang="en-GB" b="1" dirty="0"/>
              <a:t>Must we publish our risk assessment?</a:t>
            </a:r>
            <a:endParaRPr lang="en-GB" dirty="0"/>
          </a:p>
          <a:p>
            <a:r>
              <a:rPr lang="en-GB" dirty="0"/>
              <a:t>The law already says that significant findings from risk assessments must be written down if you have more than five staff. The guidance now also recommends that you publish your Covid-19 risk assessment on your website, and that all employers with over 50 workers will be expected to do so.</a:t>
            </a:r>
            <a:endParaRPr lang="en-GB" dirty="0">
              <a:cs typeface="Calibri"/>
            </a:endParaRPr>
          </a:p>
          <a:p>
            <a:endParaRPr lang="en-GB" dirty="0">
              <a:cs typeface="Calibri"/>
            </a:endParaRPr>
          </a:p>
          <a:p>
            <a:r>
              <a:rPr lang="en-GB" b="1" dirty="0"/>
              <a:t>How do we go about doing a satisfactory risk assessment?</a:t>
            </a:r>
            <a:endParaRPr lang="en-GB" dirty="0"/>
          </a:p>
          <a:p>
            <a:r>
              <a:rPr lang="en-GB" dirty="0"/>
              <a:t>The Health and Safety Executive (HSE) provides general </a:t>
            </a:r>
            <a:r>
              <a:rPr lang="en-GB" u="sng" dirty="0">
                <a:hlinkClick r:id="rId5"/>
              </a:rPr>
              <a:t>guidance on how to do a risk assessment</a:t>
            </a:r>
            <a:r>
              <a:rPr lang="en-GB" dirty="0"/>
              <a:t>, which would need to be adapted for Covid-19 using the appropriate workplace guidance for your particular environment. In summary, the HSE recommends taking the following five steps:</a:t>
            </a:r>
            <a:endParaRPr lang="en-GB" dirty="0">
              <a:cs typeface="Calibri"/>
            </a:endParaRPr>
          </a:p>
          <a:p>
            <a:r>
              <a:rPr lang="en-GB" dirty="0"/>
              <a:t>Identify the hazards in your workplace.</a:t>
            </a:r>
            <a:endParaRPr lang="en-GB" dirty="0">
              <a:cs typeface="Calibri"/>
            </a:endParaRPr>
          </a:p>
          <a:p>
            <a:r>
              <a:rPr lang="en-GB" dirty="0"/>
              <a:t>Decide who might be harmed by those hazards and how.</a:t>
            </a:r>
            <a:endParaRPr lang="en-GB" dirty="0">
              <a:cs typeface="Calibri"/>
            </a:endParaRPr>
          </a:p>
          <a:p>
            <a:r>
              <a:rPr lang="en-GB" dirty="0"/>
              <a:t>Evaluate the risks and decide on measures you can implement to minimise the risks.</a:t>
            </a:r>
            <a:endParaRPr lang="en-GB" dirty="0">
              <a:cs typeface="Calibri"/>
            </a:endParaRPr>
          </a:p>
          <a:p>
            <a:r>
              <a:rPr lang="en-GB" dirty="0"/>
              <a:t>Record your findings and implement them.</a:t>
            </a:r>
            <a:endParaRPr lang="en-GB" dirty="0">
              <a:cs typeface="Calibri"/>
            </a:endParaRPr>
          </a:p>
          <a:p>
            <a:r>
              <a:rPr lang="en-GB" dirty="0"/>
              <a:t>Review your risk assessment and update it as necessary.</a:t>
            </a:r>
            <a:endParaRPr lang="en-GB" dirty="0">
              <a:cs typeface="Calibri"/>
            </a:endParaRPr>
          </a:p>
          <a:p>
            <a:endParaRPr lang="en-GB" dirty="0">
              <a:cs typeface="Calibri"/>
            </a:endParaRPr>
          </a:p>
          <a:p>
            <a:endParaRPr lang="en-GB" dirty="0"/>
          </a:p>
          <a:p>
            <a:r>
              <a:rPr lang="en-GB" sz="1200" b="0" i="0" kern="1200" dirty="0">
                <a:solidFill>
                  <a:schemeClr val="tx1"/>
                </a:solidFill>
                <a:effectLst/>
                <a:latin typeface="+mn-lt"/>
                <a:ea typeface="+mn-ea"/>
                <a:cs typeface="+mn-cs"/>
              </a:rPr>
              <a:t>This guidance operates within current health and safety employment and equalities legislation and employers will need to carry out </a:t>
            </a:r>
            <a:r>
              <a:rPr lang="en-GB" dirty="0"/>
              <a:t>COVID-19</a:t>
            </a:r>
            <a:r>
              <a:rPr lang="en-GB" sz="1200" b="0" i="0" kern="1200" dirty="0">
                <a:solidFill>
                  <a:schemeClr val="tx1"/>
                </a:solidFill>
                <a:effectLst/>
                <a:latin typeface="+mn-lt"/>
                <a:ea typeface="+mn-ea"/>
                <a:cs typeface="+mn-cs"/>
              </a:rPr>
              <a:t> risk assessments in consultation with their workers or trade unions, to establish what guidelines to put in place. If possible, employers should publish the results of their risk assessments on their website and we expect all businesses with over 50 employees to do so.</a:t>
            </a:r>
            <a:endParaRPr lang="en-GB" dirty="0">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Employers have a duty to consult their people on health and safety. You can do this by listening and talking to them about the work and how you will manage risks from COVID-19. The people who do the work are often the best people to understand the risks in the workplace and will have a view on how to work safely. Involving them in making decisions shows that you take their health and safety seriously. You must consult with the health and safety representative selected by a recognised trade union or, if there isn’t one, a representative chosen by workers. As an employer, you cannot decide who the representative will be.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At its most effective, full involvement of your workers creates a culture where relationships between employers and workers are based on collaboration, trust and joint problem solving. As is normal practice, workers should be involved in assessing workplace risks and the development and review of workplace health and safety policies in partnership with the employer.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You must make sure that the risk assessment for your business addresses the risks of </a:t>
            </a:r>
            <a:r>
              <a:rPr lang="en-GB" dirty="0"/>
              <a:t>COVID-19</a:t>
            </a:r>
            <a:r>
              <a:rPr lang="en-GB" sz="1200" b="0" i="0" kern="1200" dirty="0">
                <a:solidFill>
                  <a:schemeClr val="tx1"/>
                </a:solidFill>
                <a:effectLst/>
                <a:latin typeface="+mn-lt"/>
                <a:ea typeface="+mn-ea"/>
                <a:cs typeface="+mn-cs"/>
              </a:rPr>
              <a:t>, using this guidance to inform your decisions and control measures. You should also consider the security implications of any decisions and control measures you intend to put in place, as any revisions could present new or altered security risks that may require mitigation. A risk assessment is not about creating huge amounts of paperwork, but rather about identifying sensible measures to control the risks in your workplace. If you have fewer than 5 workers, or are self-employed, you don’t have to write anything down as part of your risk assessment. Your risk assessment will help you decide whether you have done everything you need to. The Health and Safety Executive has </a:t>
            </a:r>
            <a:r>
              <a:rPr lang="en-GB" sz="1200" b="0" i="0" kern="1200" dirty="0">
                <a:solidFill>
                  <a:schemeClr val="tx1"/>
                </a:solidFill>
                <a:effectLst/>
                <a:latin typeface="+mn-lt"/>
                <a:ea typeface="+mn-ea"/>
                <a:cs typeface="+mn-cs"/>
                <a:hlinkClick r:id="rId6"/>
              </a:rPr>
              <a:t>guidance for business on how to manage risk and risk assessment at work</a:t>
            </a:r>
            <a:r>
              <a:rPr lang="en-GB" sz="1200" b="0" i="0" kern="1200" dirty="0">
                <a:solidFill>
                  <a:schemeClr val="tx1"/>
                </a:solidFill>
                <a:effectLst/>
                <a:latin typeface="+mn-lt"/>
                <a:ea typeface="+mn-ea"/>
                <a:cs typeface="+mn-cs"/>
              </a:rPr>
              <a:t> along with </a:t>
            </a:r>
            <a:r>
              <a:rPr lang="en-GB" sz="1200" b="0" i="0" kern="1200" dirty="0">
                <a:solidFill>
                  <a:schemeClr val="tx1"/>
                </a:solidFill>
                <a:effectLst/>
                <a:latin typeface="+mn-lt"/>
                <a:ea typeface="+mn-ea"/>
                <a:cs typeface="+mn-cs"/>
                <a:hlinkClick r:id="rId7"/>
              </a:rPr>
              <a:t>specific advice to help control the risk of coronavirus in workplaces</a:t>
            </a:r>
            <a:r>
              <a:rPr lang="en-GB" sz="1200" b="0" i="0" kern="1200" dirty="0">
                <a:solidFill>
                  <a:schemeClr val="tx1"/>
                </a:solidFill>
                <a:effectLst/>
                <a:latin typeface="+mn-lt"/>
                <a:ea typeface="+mn-ea"/>
                <a:cs typeface="+mn-cs"/>
              </a:rPr>
              <a: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Employers and workers should always come together to resolve issues. If concerns still cannot be resolved, see below for further steps you can take.</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9</a:t>
            </a:fld>
            <a:endParaRPr lang="en-GB"/>
          </a:p>
        </p:txBody>
      </p:sp>
    </p:spTree>
    <p:extLst>
      <p:ext uri="{BB962C8B-B14F-4D97-AF65-F5344CB8AC3E}">
        <p14:creationId xmlns:p14="http://schemas.microsoft.com/office/powerpoint/2010/main" val="522679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HSE TALKING TOOLKIT CERI HODGKISS DISCUSS IN MORE DETAIL</a:t>
            </a:r>
          </a:p>
          <a:p>
            <a:pPr marL="171450" indent="-171450">
              <a:buFontTx/>
              <a:buChar char="-"/>
            </a:pPr>
            <a:r>
              <a:rPr lang="en-GB" dirty="0"/>
              <a:t>Law requires employers to assess risk of work-related stress and put steps in place tackle risks – This can be used as part of that- should not be use din isolation</a:t>
            </a:r>
          </a:p>
          <a:p>
            <a:pPr marL="171450" indent="-171450">
              <a:buFontTx/>
              <a:buChar char="-"/>
            </a:pPr>
            <a:endParaRPr lang="en-GB" dirty="0"/>
          </a:p>
          <a:p>
            <a:pPr marL="171450" indent="-171450">
              <a:buFontTx/>
              <a:buChar char="-"/>
            </a:pPr>
            <a:r>
              <a:rPr lang="en-GB" dirty="0"/>
              <a:t>HSE have set out the key areas of work where if not properly managed can lead to work-related stress </a:t>
            </a:r>
          </a:p>
          <a:p>
            <a:pPr marL="628650" lvl="1" indent="-171450">
              <a:buFontTx/>
              <a:buChar char="-"/>
            </a:pPr>
            <a:r>
              <a:rPr lang="en-GB" dirty="0"/>
              <a:t>Demands </a:t>
            </a:r>
            <a:r>
              <a:rPr lang="en-GB" dirty="0">
                <a:sym typeface="Wingdings" panose="05000000000000000000" pitchFamily="2" charset="2"/>
              </a:rPr>
              <a:t> level of workload </a:t>
            </a:r>
            <a:r>
              <a:rPr lang="en-GB" dirty="0"/>
              <a:t> </a:t>
            </a:r>
          </a:p>
          <a:p>
            <a:pPr marL="628650" lvl="1" indent="-171450">
              <a:buFontTx/>
              <a:buChar char="-"/>
            </a:pPr>
            <a:r>
              <a:rPr lang="en-GB" dirty="0"/>
              <a:t>Control </a:t>
            </a:r>
            <a:r>
              <a:rPr lang="en-GB" dirty="0">
                <a:sym typeface="Wingdings" panose="05000000000000000000" pitchFamily="2" charset="2"/>
              </a:rPr>
              <a:t> the control someone has over their own work </a:t>
            </a:r>
          </a:p>
          <a:p>
            <a:pPr marL="628650" lvl="1" indent="-171450">
              <a:buFontTx/>
              <a:buChar char="-"/>
            </a:pPr>
            <a:r>
              <a:rPr lang="en-GB" dirty="0">
                <a:sym typeface="Wingdings" panose="05000000000000000000" pitchFamily="2" charset="2"/>
              </a:rPr>
              <a:t>Support  that offered by the employer </a:t>
            </a:r>
          </a:p>
          <a:p>
            <a:pPr marL="628650" lvl="1" indent="-171450">
              <a:buFontTx/>
              <a:buChar char="-"/>
            </a:pPr>
            <a:r>
              <a:rPr lang="en-GB" dirty="0">
                <a:sym typeface="Wingdings" panose="05000000000000000000" pitchFamily="2" charset="2"/>
              </a:rPr>
              <a:t>Relationships  the working environment </a:t>
            </a:r>
          </a:p>
          <a:p>
            <a:pPr marL="628650" lvl="1" indent="-171450">
              <a:buFontTx/>
              <a:buChar char="-"/>
            </a:pPr>
            <a:r>
              <a:rPr lang="en-GB" dirty="0">
                <a:sym typeface="Wingdings" panose="05000000000000000000" pitchFamily="2" charset="2"/>
              </a:rPr>
              <a:t>Role  what is the employee’s role within the organisation </a:t>
            </a:r>
          </a:p>
          <a:p>
            <a:pPr marL="628650" lvl="1" indent="-171450">
              <a:buFontTx/>
              <a:buChar char="-"/>
            </a:pPr>
            <a:r>
              <a:rPr lang="en-GB" dirty="0">
                <a:sym typeface="Wingdings" panose="05000000000000000000" pitchFamily="2" charset="2"/>
              </a:rPr>
              <a:t>Change  management of organisational change, how is this communicated </a:t>
            </a:r>
          </a:p>
          <a:p>
            <a:pPr marL="171450" indent="-171450">
              <a:buFontTx/>
              <a:buChar char="-"/>
            </a:pPr>
            <a:endParaRPr lang="en-GB" dirty="0"/>
          </a:p>
          <a:p>
            <a:pPr marL="0" indent="0">
              <a:buFontTx/>
              <a:buNone/>
            </a:pPr>
            <a:endParaRPr lang="en-GB" dirty="0"/>
          </a:p>
          <a:p>
            <a:pPr marL="171450" indent="-171450">
              <a:buFontTx/>
              <a:buChar char="-"/>
            </a:pPr>
            <a:r>
              <a:rPr lang="en-GB" dirty="0"/>
              <a:t>What can be done to manage stress at work as recommended by HSE  </a:t>
            </a:r>
          </a:p>
          <a:p>
            <a:pPr marL="628650" lvl="1" indent="-171450">
              <a:buFontTx/>
              <a:buChar char="-"/>
            </a:pPr>
            <a:r>
              <a:rPr lang="en-GB" dirty="0"/>
              <a:t>Demands </a:t>
            </a:r>
            <a:r>
              <a:rPr lang="en-GB" dirty="0">
                <a:sym typeface="Wingdings" panose="05000000000000000000" pitchFamily="2" charset="2"/>
              </a:rPr>
              <a:t> work given is appropriate for that employee, i.e. they have the relevant skills to complete the task which can be achieved by regular meetings to discuss workload and also to discuss any support that the employee feels they need, personal workplace, provision of necessary training to update skills and knowledge  </a:t>
            </a:r>
          </a:p>
          <a:p>
            <a:pPr marL="628650" lvl="1" indent="-171450">
              <a:buFontTx/>
              <a:buChar char="-"/>
            </a:pPr>
            <a:r>
              <a:rPr lang="en-GB" dirty="0">
                <a:sym typeface="Wingdings" panose="05000000000000000000" pitchFamily="2" charset="2"/>
              </a:rPr>
              <a:t>Control  allow employees autonomy over their work including what areas they want to explore further, when they can take breaks, use of own initiative in seeking work </a:t>
            </a:r>
          </a:p>
          <a:p>
            <a:pPr marL="628650" lvl="1" indent="-171450">
              <a:buFontTx/>
              <a:buChar char="-"/>
            </a:pPr>
            <a:r>
              <a:rPr lang="en-GB" dirty="0">
                <a:sym typeface="Wingdings" panose="05000000000000000000" pitchFamily="2" charset="2"/>
              </a:rPr>
              <a:t>Support  have an appropriate structure in place to support employees, holding regular meetings to discuss any issues or progress, flexible working arrangements where possible, ‘open door policy’?</a:t>
            </a:r>
          </a:p>
          <a:p>
            <a:pPr marL="628650" lvl="1" indent="-171450">
              <a:buFontTx/>
              <a:buChar char="-"/>
            </a:pPr>
            <a:r>
              <a:rPr lang="en-GB" dirty="0">
                <a:sym typeface="Wingdings" panose="05000000000000000000" pitchFamily="2" charset="2"/>
              </a:rPr>
              <a:t>Relationships  promoting positive behaviour within the work place, grievance and disciplinary policy in place to set out unacceptable behaviour, good communication within the whole organisation, team building exercises </a:t>
            </a:r>
          </a:p>
          <a:p>
            <a:pPr marL="628650" lvl="1" indent="-171450">
              <a:buFontTx/>
              <a:buChar char="-"/>
            </a:pPr>
            <a:r>
              <a:rPr lang="en-GB" dirty="0">
                <a:sym typeface="Wingdings" panose="05000000000000000000" pitchFamily="2" charset="2"/>
              </a:rPr>
              <a:t>Role  clear guidance on what an employee’s role is within the business, provide appropriate objectives and goals to achieve, personal work plans where required </a:t>
            </a:r>
          </a:p>
          <a:p>
            <a:pPr marL="628650" lvl="1" indent="-171450">
              <a:buFontTx/>
              <a:buChar char="-"/>
            </a:pPr>
            <a:r>
              <a:rPr lang="en-GB" dirty="0">
                <a:sym typeface="Wingdings" panose="05000000000000000000" pitchFamily="2" charset="2"/>
              </a:rPr>
              <a:t>Change  changes implemented in a timely manner keeping all employees informed, full explanation of any changes including changes to any employee roles, allow open communication for any employee concerns </a:t>
            </a:r>
            <a:endParaRPr lang="en-GB" dirty="0"/>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10</a:t>
            </a:fld>
            <a:endParaRPr lang="en-GB"/>
          </a:p>
        </p:txBody>
      </p:sp>
    </p:spTree>
    <p:extLst>
      <p:ext uri="{BB962C8B-B14F-4D97-AF65-F5344CB8AC3E}">
        <p14:creationId xmlns:p14="http://schemas.microsoft.com/office/powerpoint/2010/main" val="1264909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Dismissal for specific health &amp; safety related reasons ( 6 scenarios) = automatically unfair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Any detriment for those reasons also illegal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Employment rights act  - broadly I have not come to work or I have left work in circumstances where I believe the workplace presents a serious and imminent danger to my health. How is this tackled? Their belief must be reasonable. You have to have taken steps to have shown them why the workplace is safe – show them risk assessments, mitigation steps taken etc screens, social distancing etc. If they have done all that and you can show a reasonable person would not think that then you would get pas that hurdle. </a:t>
            </a:r>
          </a:p>
          <a:p>
            <a:endParaRPr lang="en-GB" dirty="0"/>
          </a:p>
          <a:p>
            <a:pPr marL="457200" indent="-457200"/>
            <a:r>
              <a:rPr lang="en-GB" sz="2200" dirty="0">
                <a:solidFill>
                  <a:srgbClr val="002060"/>
                </a:solidFill>
              </a:rPr>
              <a:t>S.100(1)(e) ​Employment</a:t>
            </a:r>
          </a:p>
          <a:p>
            <a:pPr marL="457200" indent="-457200"/>
            <a:r>
              <a:rPr lang="en-GB" sz="2200" dirty="0">
                <a:solidFill>
                  <a:srgbClr val="002060"/>
                </a:solidFill>
              </a:rPr>
              <a:t>Rights Act 1996:</a:t>
            </a:r>
          </a:p>
          <a:p>
            <a:pPr marL="457200" indent="-457200">
              <a:buFont typeface="Arial" panose="020B0604020202020204" pitchFamily="34" charset="0"/>
              <a:buChar char="•"/>
            </a:pPr>
            <a:r>
              <a:rPr lang="en-GB" sz="2200" dirty="0">
                <a:solidFill>
                  <a:srgbClr val="002060"/>
                </a:solidFill>
              </a:rPr>
              <a:t>Protects employees who are dismissed because: ​</a:t>
            </a:r>
          </a:p>
          <a:p>
            <a:endParaRPr lang="en-GB" sz="2200" dirty="0">
              <a:solidFill>
                <a:srgbClr val="002060"/>
              </a:solidFill>
            </a:endParaRPr>
          </a:p>
          <a:p>
            <a:pPr marL="800100" lvl="1" indent="-342900">
              <a:buFont typeface="Arial" panose="020B0604020202020204" pitchFamily="34" charset="0"/>
              <a:buChar char="•"/>
            </a:pPr>
            <a:r>
              <a:rPr lang="en-GB" dirty="0">
                <a:solidFill>
                  <a:srgbClr val="002060"/>
                </a:solidFill>
              </a:rPr>
              <a:t>in circumstances of </a:t>
            </a:r>
            <a:r>
              <a:rPr lang="en-GB" u="sng" dirty="0">
                <a:solidFill>
                  <a:srgbClr val="002060"/>
                </a:solidFill>
              </a:rPr>
              <a:t>danger</a:t>
            </a:r>
            <a:r>
              <a:rPr lang="en-GB" dirty="0">
                <a:solidFill>
                  <a:srgbClr val="002060"/>
                </a:solidFill>
              </a:rPr>
              <a:t>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that they reasonably believed to be serious and imminent,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took or proposed to take </a:t>
            </a:r>
            <a:r>
              <a:rPr lang="en-US" dirty="0">
                <a:solidFill>
                  <a:srgbClr val="002060"/>
                </a:solidFill>
              </a:rPr>
              <a:t>​</a:t>
            </a:r>
          </a:p>
          <a:p>
            <a:pPr marL="457200" lvl="1"/>
            <a:r>
              <a:rPr lang="en-GB" dirty="0">
                <a:solidFill>
                  <a:srgbClr val="002060"/>
                </a:solidFill>
              </a:rPr>
              <a:t>      appropriate steps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to protect themselves or other persons from danger </a:t>
            </a:r>
            <a:r>
              <a:rPr lang="en-GB" i="1" dirty="0">
                <a:solidFill>
                  <a:srgbClr val="002060"/>
                </a:solidFill>
              </a:rPr>
              <a:t>(or to communicate these circumstances by any appropriate means to the employer)</a:t>
            </a:r>
            <a:r>
              <a:rPr lang="en-GB" dirty="0">
                <a:solidFill>
                  <a:srgbClr val="002060"/>
                </a:solidFill>
              </a:rPr>
              <a:t>.​</a:t>
            </a:r>
          </a:p>
          <a:p>
            <a:endParaRPr lang="en-GB" dirty="0"/>
          </a:p>
          <a:p>
            <a:r>
              <a:rPr lang="en-GB" dirty="0"/>
              <a:t>No need 2 </a:t>
            </a:r>
            <a:r>
              <a:rPr lang="en-GB" dirty="0" err="1"/>
              <a:t>yrs</a:t>
            </a:r>
            <a:r>
              <a:rPr lang="en-GB" dirty="0"/>
              <a:t> service &amp; uncapped compensatory award.</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11</a:t>
            </a:fld>
            <a:endParaRPr lang="en-GB"/>
          </a:p>
        </p:txBody>
      </p:sp>
    </p:spTree>
    <p:extLst>
      <p:ext uri="{BB962C8B-B14F-4D97-AF65-F5344CB8AC3E}">
        <p14:creationId xmlns:p14="http://schemas.microsoft.com/office/powerpoint/2010/main" val="2950541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itchFamily="34" charset="0"/>
              <a:buChar char="•"/>
            </a:pPr>
            <a:r>
              <a:rPr lang="en-GB" sz="1000" kern="1200" baseline="0" dirty="0">
                <a:solidFill>
                  <a:schemeClr val="tx1"/>
                </a:solidFill>
                <a:latin typeface="+mn-lt"/>
                <a:ea typeface="+mn-ea"/>
                <a:cs typeface="+mn-cs"/>
              </a:rPr>
              <a:t>Explain vicarious liability – employer liable for:-</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acts carried out in course of employment</a:t>
            </a:r>
          </a:p>
          <a:p>
            <a:pPr lvl="1">
              <a:buFont typeface="Arial" pitchFamily="34" charset="0"/>
              <a:buChar char="•"/>
            </a:pPr>
            <a:r>
              <a:rPr lang="en-GB" sz="1000" kern="1200" baseline="0" dirty="0">
                <a:solidFill>
                  <a:schemeClr val="tx1"/>
                </a:solidFill>
                <a:latin typeface="+mn-lt"/>
                <a:ea typeface="+mn-ea"/>
                <a:cs typeface="+mn-cs"/>
              </a:rPr>
              <a:t> irrelevant whether not approved or knew</a:t>
            </a:r>
          </a:p>
          <a:p>
            <a:pPr lvl="1">
              <a:buFont typeface="Arial" pitchFamily="34" charset="0"/>
              <a:buChar char="•"/>
            </a:pPr>
            <a:r>
              <a:rPr lang="en-GB" sz="1000" kern="1200" baseline="0" dirty="0">
                <a:solidFill>
                  <a:schemeClr val="tx1"/>
                </a:solidFill>
                <a:latin typeface="+mn-lt"/>
                <a:ea typeface="+mn-ea"/>
                <a:cs typeface="+mn-cs"/>
              </a:rPr>
              <a:t> not just doing working hours (e.g. Xmas party).</a:t>
            </a:r>
          </a:p>
          <a:p>
            <a:pPr lvl="1">
              <a:buFont typeface="Arial" pitchFamily="34" charset="0"/>
              <a:buChar char="•"/>
            </a:pPr>
            <a:endParaRPr lang="en-GB" sz="1000" kern="1200" baseline="0" dirty="0">
              <a:solidFill>
                <a:schemeClr val="tx1"/>
              </a:solidFill>
              <a:latin typeface="+mn-lt"/>
              <a:ea typeface="+mn-ea"/>
              <a:cs typeface="+mn-cs"/>
            </a:endParaRPr>
          </a:p>
          <a:p>
            <a:pPr lvl="0">
              <a:buFont typeface="Arial" pitchFamily="34" charset="0"/>
              <a:buChar char="•"/>
            </a:pPr>
            <a:r>
              <a:rPr lang="en-GB" sz="1000" kern="1200" baseline="0" dirty="0">
                <a:solidFill>
                  <a:schemeClr val="tx1"/>
                </a:solidFill>
                <a:latin typeface="+mn-lt"/>
                <a:ea typeface="+mn-ea"/>
                <a:cs typeface="+mn-cs"/>
              </a:rPr>
              <a:t> Explain individual liability e.g. Bob</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can be personally liable for compensation – aiding and abetting the employer’s discrimination</a:t>
            </a:r>
          </a:p>
          <a:p>
            <a:pPr lvl="1">
              <a:buFont typeface="Arial" pitchFamily="34" charset="0"/>
              <a:buChar char="•"/>
            </a:pPr>
            <a:r>
              <a:rPr lang="en-GB" sz="1000" kern="1200" baseline="0" dirty="0">
                <a:solidFill>
                  <a:schemeClr val="tx1"/>
                </a:solidFill>
                <a:latin typeface="+mn-lt"/>
                <a:ea typeface="+mn-ea"/>
                <a:cs typeface="+mn-cs"/>
              </a:rPr>
              <a:t> employees sometimes sue individual concerned. Three possible reasons:-</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in case employer raises statutory defence to avoid vicarious liability (discusses in a moment)</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in case employer is insolvent</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because they can – to get revenge, or to put extra pressure on the business.</a:t>
            </a:r>
          </a:p>
          <a:p>
            <a:pPr lvl="1">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endParaRPr lang="en-GB" sz="1000" kern="1200" baseline="0" dirty="0">
              <a:solidFill>
                <a:schemeClr val="tx1"/>
              </a:solidFill>
              <a:latin typeface="+mn-lt"/>
              <a:ea typeface="+mn-ea"/>
              <a:cs typeface="+mn-cs"/>
            </a:endParaRPr>
          </a:p>
          <a:p>
            <a:pPr lvl="0">
              <a:buFont typeface="Arial" pitchFamily="34" charset="0"/>
              <a:buChar char="•"/>
            </a:pPr>
            <a:r>
              <a:rPr lang="en-GB" sz="1000" kern="1200" baseline="0" dirty="0">
                <a:solidFill>
                  <a:schemeClr val="tx1"/>
                </a:solidFill>
                <a:latin typeface="+mn-lt"/>
                <a:ea typeface="+mn-ea"/>
                <a:cs typeface="+mn-cs"/>
              </a:rPr>
              <a:t> Avoiding Liability</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employer will have a defence if it took all reasonable steps to prevent discrimination/harassment occurring</a:t>
            </a:r>
          </a:p>
          <a:p>
            <a:pPr lvl="1">
              <a:buFont typeface="Arial" pitchFamily="34" charset="0"/>
              <a:buChar char="•"/>
            </a:pPr>
            <a:r>
              <a:rPr lang="en-GB" sz="1000" kern="1200" baseline="0" dirty="0">
                <a:solidFill>
                  <a:schemeClr val="tx1"/>
                </a:solidFill>
                <a:latin typeface="+mn-lt"/>
                <a:ea typeface="+mn-ea"/>
                <a:cs typeface="+mn-cs"/>
              </a:rPr>
              <a:t> tribunal look at what steps employer took and what they could have done</a:t>
            </a:r>
          </a:p>
          <a:p>
            <a:pPr lvl="1">
              <a:buFont typeface="Arial" pitchFamily="34" charset="0"/>
              <a:buChar char="•"/>
            </a:pPr>
            <a:r>
              <a:rPr lang="en-GB" sz="1000" kern="1200" baseline="0" dirty="0">
                <a:solidFill>
                  <a:schemeClr val="tx1"/>
                </a:solidFill>
                <a:latin typeface="+mn-lt"/>
                <a:ea typeface="+mn-ea"/>
                <a:cs typeface="+mn-cs"/>
              </a:rPr>
              <a:t> steps must be before the discrimination/harassment</a:t>
            </a:r>
          </a:p>
          <a:p>
            <a:pPr lvl="1">
              <a:buFont typeface="Arial" pitchFamily="34" charset="0"/>
              <a:buChar char="•"/>
            </a:pPr>
            <a:r>
              <a:rPr lang="en-GB" sz="1000" kern="1200" baseline="0" dirty="0">
                <a:solidFill>
                  <a:schemeClr val="tx1"/>
                </a:solidFill>
                <a:latin typeface="+mn-lt"/>
                <a:ea typeface="+mn-ea"/>
                <a:cs typeface="+mn-cs"/>
              </a:rPr>
              <a:t> examples of steps:-</a:t>
            </a:r>
          </a:p>
          <a:p>
            <a:pPr lvl="1">
              <a:buFont typeface="Arial" pitchFamily="34" charset="0"/>
              <a:buChar char="•"/>
            </a:pPr>
            <a:endParaRPr lang="en-GB" sz="1000" kern="1200" baseline="0" dirty="0">
              <a:solidFill>
                <a:schemeClr val="tx1"/>
              </a:solidFill>
              <a:latin typeface="+mn-lt"/>
              <a:ea typeface="+mn-ea"/>
              <a:cs typeface="+mn-cs"/>
            </a:endParaRPr>
          </a:p>
          <a:p>
            <a:pPr lvl="2">
              <a:buFont typeface="Arial" pitchFamily="34" charset="0"/>
              <a:buChar char="•"/>
            </a:pPr>
            <a:r>
              <a:rPr lang="en-GB" sz="1000" kern="1200" baseline="0" dirty="0">
                <a:solidFill>
                  <a:schemeClr val="tx1"/>
                </a:solidFill>
                <a:latin typeface="+mn-lt"/>
                <a:ea typeface="+mn-ea"/>
                <a:cs typeface="+mn-cs"/>
              </a:rPr>
              <a:t> having a “dignity at work policy” which includes equal opportunities and anti bullying/harassment;</a:t>
            </a:r>
          </a:p>
          <a:p>
            <a:pPr lvl="2">
              <a:buFont typeface="Arial" pitchFamily="34" charset="0"/>
              <a:buChar char="•"/>
            </a:pPr>
            <a:r>
              <a:rPr lang="en-GB" sz="1000" kern="1200" baseline="0" dirty="0">
                <a:solidFill>
                  <a:schemeClr val="tx1"/>
                </a:solidFill>
                <a:latin typeface="+mn-lt"/>
                <a:ea typeface="+mn-ea"/>
                <a:cs typeface="+mn-cs"/>
              </a:rPr>
              <a:t> ensuring the policy is regularly reviewed;</a:t>
            </a:r>
          </a:p>
          <a:p>
            <a:pPr lvl="2">
              <a:buFont typeface="Arial" pitchFamily="34" charset="0"/>
              <a:buChar char="•"/>
            </a:pPr>
            <a:r>
              <a:rPr lang="en-GB" sz="1000" kern="1200" baseline="0" dirty="0">
                <a:solidFill>
                  <a:schemeClr val="tx1"/>
                </a:solidFill>
                <a:latin typeface="+mn-lt"/>
                <a:ea typeface="+mn-ea"/>
                <a:cs typeface="+mn-cs"/>
              </a:rPr>
              <a:t> ensuring the policy is fully implemented (all employees are aware of the policy and its implications);</a:t>
            </a:r>
          </a:p>
          <a:p>
            <a:pPr lvl="2">
              <a:buFont typeface="Arial" pitchFamily="34" charset="0"/>
              <a:buChar char="•"/>
            </a:pPr>
            <a:r>
              <a:rPr lang="en-GB" sz="1000" kern="1200" baseline="0" dirty="0">
                <a:solidFill>
                  <a:schemeClr val="tx1"/>
                </a:solidFill>
                <a:latin typeface="+mn-lt"/>
                <a:ea typeface="+mn-ea"/>
                <a:cs typeface="+mn-cs"/>
              </a:rPr>
              <a:t> training, particularly line managers whose decisions affected the workforce;</a:t>
            </a:r>
          </a:p>
          <a:p>
            <a:pPr lvl="2">
              <a:buFont typeface="Arial" pitchFamily="34" charset="0"/>
              <a:buChar char="•"/>
            </a:pPr>
            <a:r>
              <a:rPr lang="en-GB" sz="1000" kern="1200" baseline="0" dirty="0">
                <a:solidFill>
                  <a:schemeClr val="tx1"/>
                </a:solidFill>
                <a:latin typeface="+mn-lt"/>
                <a:ea typeface="+mn-ea"/>
                <a:cs typeface="+mn-cs"/>
              </a:rPr>
              <a:t> dealing properly with complaints of discrimination and harassment.</a:t>
            </a:r>
          </a:p>
          <a:p>
            <a:pPr lvl="2">
              <a:buFont typeface="Arial" pitchFamily="34" charset="0"/>
              <a:buChar char="•"/>
            </a:pPr>
            <a:r>
              <a:rPr lang="en-GB" sz="1000" kern="1200" baseline="0" dirty="0">
                <a:solidFill>
                  <a:schemeClr val="tx1"/>
                </a:solidFill>
                <a:latin typeface="+mn-lt"/>
                <a:ea typeface="+mn-ea"/>
                <a:cs typeface="+mn-cs"/>
              </a:rPr>
              <a:t> EHRC has guidance.</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12</a:t>
            </a:fld>
            <a:endParaRPr lang="en-GB"/>
          </a:p>
        </p:txBody>
      </p:sp>
    </p:spTree>
    <p:extLst>
      <p:ext uri="{BB962C8B-B14F-4D97-AF65-F5344CB8AC3E}">
        <p14:creationId xmlns:p14="http://schemas.microsoft.com/office/powerpoint/2010/main" val="2148252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Veakins</a:t>
            </a:r>
            <a:r>
              <a:rPr lang="en-US" b="1" i="1" dirty="0"/>
              <a:t> v Kier Islington Ltd </a:t>
            </a:r>
            <a:r>
              <a:rPr lang="en-US" dirty="0"/>
              <a:t>[2009] EWCA Civ 1288</a:t>
            </a:r>
          </a:p>
          <a:p>
            <a:r>
              <a:rPr lang="en-US" dirty="0"/>
              <a:t>Court of Appeal considered threshold that </a:t>
            </a:r>
            <a:r>
              <a:rPr lang="en-US" dirty="0" err="1"/>
              <a:t>behaviour</a:t>
            </a:r>
            <a:r>
              <a:rPr lang="en-US" dirty="0"/>
              <a:t> must cross to amount to harassment. </a:t>
            </a:r>
          </a:p>
          <a:p>
            <a:r>
              <a:rPr lang="en-US" dirty="0"/>
              <a:t>Decided primary focus should be on whether the conduct in question was "</a:t>
            </a:r>
            <a:r>
              <a:rPr lang="en-US" i="1" dirty="0"/>
              <a:t>oppressive and unacceptable</a:t>
            </a:r>
            <a:r>
              <a:rPr lang="en-US" dirty="0"/>
              <a:t>", although it should also be of the type that "</a:t>
            </a:r>
            <a:r>
              <a:rPr lang="en-US" i="1" dirty="0"/>
              <a:t>would sustain criminal liability</a:t>
            </a:r>
            <a:r>
              <a:rPr lang="en-US" dirty="0"/>
              <a:t>". </a:t>
            </a:r>
          </a:p>
          <a:p>
            <a:endParaRPr lang="en-US" dirty="0"/>
          </a:p>
          <a:p>
            <a:r>
              <a:rPr lang="en-US" dirty="0"/>
              <a:t>£800K COMP = Helen Green –v- DB group Services (UK) Ltd (2006) IRLR 764</a:t>
            </a:r>
          </a:p>
          <a:p>
            <a:endParaRPr lang="en-US" dirty="0"/>
          </a:p>
          <a:p>
            <a:r>
              <a:rPr lang="en-GB" sz="1200" b="0" i="0" kern="1200" dirty="0">
                <a:solidFill>
                  <a:schemeClr val="tx1"/>
                </a:solidFill>
                <a:effectLst/>
                <a:latin typeface="+mn-lt"/>
                <a:ea typeface="+mn-ea"/>
                <a:cs typeface="+mn-cs"/>
              </a:rPr>
              <a:t>The Facts</a:t>
            </a:r>
          </a:p>
          <a:p>
            <a:r>
              <a:rPr lang="en-GB" sz="1200" b="0" i="0" kern="1200" dirty="0">
                <a:solidFill>
                  <a:schemeClr val="tx1"/>
                </a:solidFill>
                <a:effectLst/>
                <a:latin typeface="+mn-lt"/>
                <a:ea typeface="+mn-ea"/>
                <a:cs typeface="+mn-cs"/>
              </a:rPr>
              <a:t>Helen Green was employed as a company secretary assistant. She claimed that she was subjected to a relentless campaign of mean and spiteful behaviour by four women who worked near to her.</a:t>
            </a:r>
          </a:p>
          <a:p>
            <a:r>
              <a:rPr lang="en-GB" sz="1200" b="0" i="0" kern="1200" dirty="0">
                <a:solidFill>
                  <a:schemeClr val="tx1"/>
                </a:solidFill>
                <a:effectLst/>
                <a:latin typeface="+mn-lt"/>
                <a:ea typeface="+mn-ea"/>
                <a:cs typeface="+mn-cs"/>
              </a:rPr>
              <a:t>This campaign included ignoring her, excluding her from conversations and group activities, bursting out laughing when she walked past them, making crude and lewd remarks, removing papers from her desk, hiding her post, removing or omitting her name from internal circulation lists and administrative records, and conducting loud conversations close to her seat so as to make it difficult for her to make or receive telephone calls.</a:t>
            </a:r>
          </a:p>
          <a:p>
            <a:r>
              <a:rPr lang="en-GB" sz="1200" b="0" i="0" kern="1200" dirty="0">
                <a:solidFill>
                  <a:schemeClr val="tx1"/>
                </a:solidFill>
                <a:effectLst/>
                <a:latin typeface="+mn-lt"/>
                <a:ea typeface="+mn-ea"/>
                <a:cs typeface="+mn-cs"/>
              </a:rPr>
              <a:t>Although Ms Green complained, nothing effective was done to deal with the problem.</a:t>
            </a:r>
          </a:p>
          <a:p>
            <a:r>
              <a:rPr lang="en-GB" sz="1200" b="0" i="0" kern="1200" dirty="0">
                <a:solidFill>
                  <a:schemeClr val="tx1"/>
                </a:solidFill>
                <a:effectLst/>
                <a:latin typeface="+mn-lt"/>
                <a:ea typeface="+mn-ea"/>
                <a:cs typeface="+mn-cs"/>
              </a:rPr>
              <a:t>Ms Green also complained about the behaviour of a male co-worker which the court found to be domineering, disrespectful, dismissive, confrontational and designed to undermine and belittle her in front of others.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Owen J gave judgment for Ms Green and awarded damages of approximately £850,000. This figure included £639,000 in respect of future losses.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behaviour of the employees in question was also found to amount to harassment within the meaning of the Protection from Harassment Act 1997, for which the claimant's employer was vicariously liable.</a:t>
            </a:r>
          </a:p>
          <a:p>
            <a:r>
              <a:rPr lang="en-GB" sz="1200" b="0" i="0" kern="1200" dirty="0">
                <a:solidFill>
                  <a:schemeClr val="tx1"/>
                </a:solidFill>
                <a:effectLst/>
                <a:latin typeface="+mn-lt"/>
                <a:ea typeface="+mn-ea"/>
                <a:cs typeface="+mn-cs"/>
              </a:rPr>
              <a:t>Comment</a:t>
            </a:r>
          </a:p>
          <a:p>
            <a:r>
              <a:rPr lang="en-GB" sz="1200" b="0" i="0" kern="1200" dirty="0">
                <a:solidFill>
                  <a:schemeClr val="tx1"/>
                </a:solidFill>
                <a:effectLst/>
                <a:latin typeface="+mn-lt"/>
                <a:ea typeface="+mn-ea"/>
                <a:cs typeface="+mn-cs"/>
              </a:rPr>
              <a:t>The size of the damages in this case reflected the fact that Ms Green had two major episodes of depressive disorder which had effectively resulted in the loss of a career.</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13</a:t>
            </a:fld>
            <a:endParaRPr lang="en-GB"/>
          </a:p>
        </p:txBody>
      </p:sp>
    </p:spTree>
    <p:extLst>
      <p:ext uri="{BB962C8B-B14F-4D97-AF65-F5344CB8AC3E}">
        <p14:creationId xmlns:p14="http://schemas.microsoft.com/office/powerpoint/2010/main" val="1191960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Importance of mental health is not just for employees but also for employers as demonstrated by those figures, it is clear that healthy employees are essential for business development and success   </a:t>
            </a:r>
          </a:p>
          <a:p>
            <a:pPr marL="171450" indent="-171450">
              <a:buFontTx/>
              <a:buChar char="-"/>
            </a:pPr>
            <a:r>
              <a:rPr lang="en-GB" dirty="0"/>
              <a:t>The review sets out core standards which are: </a:t>
            </a:r>
          </a:p>
          <a:p>
            <a:pPr marL="628650" lvl="1" indent="-171450">
              <a:buFontTx/>
              <a:buChar char="-"/>
            </a:pPr>
            <a:r>
              <a:rPr lang="en-GB" dirty="0"/>
              <a:t>Produce, implement and communicate a mental health at work plan</a:t>
            </a:r>
          </a:p>
          <a:p>
            <a:pPr marL="628650" lvl="1" indent="-171450">
              <a:buFontTx/>
              <a:buChar char="-"/>
            </a:pPr>
            <a:r>
              <a:rPr lang="en-GB" dirty="0"/>
              <a:t>Develop mental health awareness among employees</a:t>
            </a:r>
          </a:p>
          <a:p>
            <a:pPr marL="628650" lvl="1" indent="-171450">
              <a:buFontTx/>
              <a:buChar char="-"/>
            </a:pPr>
            <a:r>
              <a:rPr lang="en-GB" dirty="0"/>
              <a:t>Encourage open conversation about mental health and he support available when employees are struggling </a:t>
            </a:r>
          </a:p>
          <a:p>
            <a:pPr marL="628650" lvl="1" indent="-171450">
              <a:buFontTx/>
              <a:buChar char="-"/>
            </a:pPr>
            <a:r>
              <a:rPr lang="en-GB" dirty="0"/>
              <a:t>Provide employees with good working conditions </a:t>
            </a:r>
          </a:p>
          <a:p>
            <a:pPr marL="628650" lvl="1" indent="-171450">
              <a:buFontTx/>
              <a:buChar char="-"/>
            </a:pPr>
            <a:r>
              <a:rPr lang="en-GB" dirty="0"/>
              <a:t>Promote effective people management – regular meetings with manager/supervisor regarding mental health and wellbeing, relevant training given to line managers and supervisors</a:t>
            </a:r>
          </a:p>
          <a:p>
            <a:pPr marL="628650" lvl="1" indent="-171450">
              <a:buFontTx/>
              <a:buChar char="-"/>
            </a:pPr>
            <a:r>
              <a:rPr lang="en-GB" dirty="0"/>
              <a:t>Routinely monitor employee mental health and wellbeing – monitoring risks, consulting employees </a:t>
            </a:r>
          </a:p>
          <a:p>
            <a:pPr marL="457200" lvl="1" indent="0">
              <a:buFontTx/>
              <a:buNone/>
            </a:pPr>
            <a:endParaRPr lang="en-GB" dirty="0"/>
          </a:p>
          <a:p>
            <a:pPr marL="171450" indent="-171450">
              <a:buFontTx/>
              <a:buChar char="-"/>
            </a:pPr>
            <a:r>
              <a:rPr lang="en-GB" dirty="0"/>
              <a:t>This is the minimum that employers can and should do, there are further enhanced mental health standards set out in the review that go above and beyond the core standards set out:</a:t>
            </a:r>
          </a:p>
          <a:p>
            <a:pPr marL="628650" lvl="1" indent="-171450">
              <a:buFontTx/>
              <a:buChar char="-"/>
            </a:pPr>
            <a:r>
              <a:rPr lang="en-GB" dirty="0"/>
              <a:t>Increase transparency and accountability through internal and external reporting</a:t>
            </a:r>
          </a:p>
          <a:p>
            <a:pPr marL="628650" lvl="1" indent="-171450">
              <a:buFontTx/>
              <a:buChar char="-"/>
            </a:pPr>
            <a:r>
              <a:rPr lang="en-GB" dirty="0"/>
              <a:t>Demonstrate accountability</a:t>
            </a:r>
          </a:p>
          <a:p>
            <a:pPr marL="628650" lvl="1" indent="-171450">
              <a:buFontTx/>
              <a:buChar char="-"/>
            </a:pPr>
            <a:r>
              <a:rPr lang="en-GB" dirty="0"/>
              <a:t>Improve the disclosure process</a:t>
            </a:r>
          </a:p>
          <a:p>
            <a:pPr marL="628650" lvl="1" indent="-171450">
              <a:buFontTx/>
              <a:buChar char="-"/>
            </a:pPr>
            <a:r>
              <a:rPr lang="en-GB" dirty="0"/>
              <a:t>Ensure provision o f tailored in0house mental health support and signposting to clinical help </a:t>
            </a:r>
          </a:p>
          <a:p>
            <a:pPr marL="628650" lvl="1" indent="-171450">
              <a:buFontTx/>
              <a:buChar char="-"/>
            </a:pPr>
            <a:endParaRPr lang="en-GB" dirty="0"/>
          </a:p>
          <a:p>
            <a:pPr marL="457200" lvl="1" indent="0">
              <a:buFontTx/>
              <a:buNone/>
            </a:pPr>
            <a:r>
              <a:rPr lang="en-GB" dirty="0"/>
              <a:t>https://assets.publishing.service.gov.uk/government/uploads/system/uploads/attachment_data/file/658145/thriving-at-work-stevenson-farmer-review.pdf	</a:t>
            </a:r>
          </a:p>
          <a:p>
            <a:pPr marL="457200" lvl="1" indent="0">
              <a:buFontTx/>
              <a:buNone/>
            </a:pPr>
            <a:endParaRPr lang="en-GB" dirty="0"/>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14</a:t>
            </a:fld>
            <a:endParaRPr lang="en-GB"/>
          </a:p>
        </p:txBody>
      </p:sp>
    </p:spTree>
    <p:extLst>
      <p:ext uri="{BB962C8B-B14F-4D97-AF65-F5344CB8AC3E}">
        <p14:creationId xmlns:p14="http://schemas.microsoft.com/office/powerpoint/2010/main" val="4108153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Employers and managers are not expected to be experts in mental health but should know where to go both internally (mental health champions/ first aiders) and externally for support.</a:t>
            </a:r>
          </a:p>
          <a:p>
            <a:endParaRPr lang="en-GB" dirty="0"/>
          </a:p>
          <a:p>
            <a:r>
              <a:rPr lang="en-GB" dirty="0"/>
              <a:t>Guide for line managers:</a:t>
            </a:r>
          </a:p>
          <a:p>
            <a:pPr fontAlgn="base"/>
            <a:r>
              <a:rPr lang="en-GB" sz="1200" b="1" i="0" kern="1200" dirty="0">
                <a:solidFill>
                  <a:schemeClr val="tx1"/>
                </a:solidFill>
                <a:effectLst/>
                <a:latin typeface="+mn-lt"/>
                <a:ea typeface="+mn-ea"/>
                <a:cs typeface="+mn-cs"/>
              </a:rPr>
              <a:t>Details</a:t>
            </a:r>
          </a:p>
          <a:p>
            <a:pPr fontAlgn="base"/>
            <a:r>
              <a:rPr lang="en-GB" sz="1200" b="0" i="0" kern="1200" dirty="0">
                <a:solidFill>
                  <a:schemeClr val="tx1"/>
                </a:solidFill>
                <a:effectLst/>
                <a:latin typeface="+mn-lt"/>
                <a:ea typeface="+mn-ea"/>
                <a:cs typeface="+mn-cs"/>
              </a:rPr>
              <a:t>This guidance focuses on the role of the line manager in workplace adjustments, </a:t>
            </a:r>
            <a:r>
              <a:rPr lang="en-GB" sz="1200" b="0" i="0" kern="1200" dirty="0" err="1">
                <a:solidFill>
                  <a:schemeClr val="tx1"/>
                </a:solidFill>
                <a:effectLst/>
                <a:latin typeface="+mn-lt"/>
                <a:ea typeface="+mn-ea"/>
                <a:cs typeface="+mn-cs"/>
              </a:rPr>
              <a:t>langauge</a:t>
            </a:r>
            <a:r>
              <a:rPr lang="en-GB" sz="1200" b="0" i="0" kern="1200" dirty="0">
                <a:solidFill>
                  <a:schemeClr val="tx1"/>
                </a:solidFill>
                <a:effectLst/>
                <a:latin typeface="+mn-lt"/>
                <a:ea typeface="+mn-ea"/>
                <a:cs typeface="+mn-cs"/>
              </a:rPr>
              <a:t> and behaviour and sickness absence. It also provides guidance on recruiting, retaining and developing employees with a disability or health condition.</a:t>
            </a:r>
          </a:p>
          <a:p>
            <a:pPr fontAlgn="base"/>
            <a:r>
              <a:rPr lang="en-GB" sz="1200" b="0" i="0" kern="1200" dirty="0">
                <a:solidFill>
                  <a:schemeClr val="tx1"/>
                </a:solidFill>
                <a:effectLst/>
                <a:latin typeface="+mn-lt"/>
                <a:ea typeface="+mn-ea"/>
                <a:cs typeface="+mn-cs"/>
              </a:rPr>
              <a:t>It has been created by the Disability Confident scheme in collaboration with CIPD, a professional body for HR and people development.</a:t>
            </a:r>
          </a:p>
          <a:p>
            <a:pPr fontAlgn="base"/>
            <a:r>
              <a:rPr lang="en-GB" sz="1200" b="0" i="0" kern="1200" dirty="0">
                <a:solidFill>
                  <a:schemeClr val="tx1"/>
                </a:solidFill>
                <a:effectLst/>
                <a:latin typeface="+mn-lt"/>
                <a:ea typeface="+mn-ea"/>
                <a:cs typeface="+mn-cs"/>
              </a:rPr>
              <a:t>The Disability Confident scheme aims to help employers make the most of the opportunities provided by employing and developing disabled people.</a:t>
            </a:r>
          </a:p>
          <a:p>
            <a:pPr fontAlgn="base"/>
            <a:r>
              <a:rPr lang="en-GB" sz="1200" b="0" i="0" kern="1200" dirty="0">
                <a:solidFill>
                  <a:schemeClr val="tx1"/>
                </a:solidFill>
                <a:effectLst/>
                <a:latin typeface="+mn-lt"/>
                <a:ea typeface="+mn-ea"/>
                <a:cs typeface="+mn-cs"/>
              </a:rPr>
              <a:t>It is voluntary and has been developed by employers, disabled people’s representatives and the government. The scheme has 3 levels that have been designed to support employers on their Disability Confident journey.</a:t>
            </a:r>
          </a:p>
          <a:p>
            <a:endParaRPr lang="en-GB" dirty="0"/>
          </a:p>
          <a:p>
            <a:r>
              <a:rPr lang="en-GB" sz="1200" b="1" i="0" kern="1200" dirty="0">
                <a:solidFill>
                  <a:schemeClr val="tx1"/>
                </a:solidFill>
                <a:effectLst/>
                <a:latin typeface="+mn-lt"/>
                <a:ea typeface="+mn-ea"/>
                <a:cs typeface="+mn-cs"/>
              </a:rPr>
              <a:t>Access to work</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3"/>
              </a:rPr>
              <a:t>www.gov.uk/access-to-work</a:t>
            </a:r>
            <a:r>
              <a:rPr lang="en-GB" sz="1200" b="0" i="0" kern="1200" dirty="0">
                <a:solidFill>
                  <a:schemeClr val="tx1"/>
                </a:solidFill>
                <a:effectLst/>
                <a:latin typeface="+mn-lt"/>
                <a:ea typeface="+mn-ea"/>
                <a:cs typeface="+mn-cs"/>
              </a:rPr>
              <a:t> - can provide advice and an assessment of workplace needs for individuals, with disabilities or long-term health conditions, who are already in work or about to start. Grants may also be available to help cover the cost of workplace adaptations.</a:t>
            </a:r>
          </a:p>
          <a:p>
            <a:r>
              <a:rPr lang="en-GB" sz="1200" b="1" i="0" kern="1200" dirty="0">
                <a:solidFill>
                  <a:schemeClr val="tx1"/>
                </a:solidFill>
                <a:effectLst/>
                <a:latin typeface="+mn-lt"/>
                <a:ea typeface="+mn-ea"/>
                <a:cs typeface="+mn-cs"/>
              </a:rPr>
              <a:t>Business in the Community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4"/>
              </a:rPr>
              <a:t>www.bitc.org.uk </a:t>
            </a:r>
            <a:r>
              <a:rPr lang="en-GB" sz="1200" b="0" i="0" kern="1200" dirty="0">
                <a:solidFill>
                  <a:schemeClr val="tx1"/>
                </a:solidFill>
                <a:effectLst/>
                <a:latin typeface="+mn-lt"/>
                <a:ea typeface="+mn-ea"/>
                <a:cs typeface="+mn-cs"/>
              </a:rPr>
              <a:t>- is a network that provides toolkits on Mental Health, Suicide prevention and Suicide postvention to help employers support the mental health and wellbeing of employees.</a:t>
            </a:r>
          </a:p>
          <a:p>
            <a:r>
              <a:rPr lang="en-GB" sz="1200" b="1" i="0" kern="1200" dirty="0">
                <a:solidFill>
                  <a:schemeClr val="tx1"/>
                </a:solidFill>
                <a:effectLst/>
                <a:latin typeface="+mn-lt"/>
                <a:ea typeface="+mn-ea"/>
                <a:cs typeface="+mn-cs"/>
              </a:rPr>
              <a:t>Mind</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5"/>
              </a:rPr>
              <a:t>www.mind.org.uk</a:t>
            </a:r>
            <a:r>
              <a:rPr lang="en-GB" sz="1200" b="0" i="0" kern="1200" dirty="0">
                <a:solidFill>
                  <a:schemeClr val="tx1"/>
                </a:solidFill>
                <a:effectLst/>
                <a:latin typeface="+mn-lt"/>
                <a:ea typeface="+mn-ea"/>
                <a:cs typeface="+mn-cs"/>
              </a:rPr>
              <a:t> - is a leading mental health charity in England and Wales. It provides information and support on how to improve mental health.</a:t>
            </a:r>
          </a:p>
          <a:p>
            <a:r>
              <a:rPr lang="en-GB" sz="1200" b="0" i="0" kern="1200" dirty="0">
                <a:solidFill>
                  <a:schemeClr val="tx1"/>
                </a:solidFill>
                <a:effectLst/>
                <a:latin typeface="+mn-lt"/>
                <a:ea typeface="+mn-ea"/>
                <a:cs typeface="+mn-cs"/>
              </a:rPr>
              <a:t>CERI HODGKISS WILL TALK MORE ABOUT THE WELLNESS ACTION PLAN FROM MIND</a:t>
            </a:r>
          </a:p>
          <a:p>
            <a:r>
              <a:rPr lang="en-GB" sz="1200" b="1" i="0" kern="1200" dirty="0">
                <a:solidFill>
                  <a:schemeClr val="tx1"/>
                </a:solidFill>
                <a:effectLst/>
                <a:latin typeface="+mn-lt"/>
                <a:ea typeface="+mn-ea"/>
                <a:cs typeface="+mn-cs"/>
              </a:rPr>
              <a:t>Mindful Employer</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6"/>
              </a:rPr>
              <a:t>www.mindfulemployer.net</a:t>
            </a:r>
            <a:r>
              <a:rPr lang="en-GB" sz="1200" b="0" i="0" kern="1200" dirty="0">
                <a:solidFill>
                  <a:schemeClr val="tx1"/>
                </a:solidFill>
                <a:effectLst/>
                <a:latin typeface="+mn-lt"/>
                <a:ea typeface="+mn-ea"/>
                <a:cs typeface="+mn-cs"/>
              </a:rPr>
              <a:t> - is a UK-wide, NHS initiative. It is aimed at increasing awareness of mental health at work and providing support for businesses when recruiting and retaining staff.</a:t>
            </a:r>
          </a:p>
          <a:p>
            <a:r>
              <a:rPr lang="en-GB" sz="1200" b="1" i="0" kern="1200" dirty="0">
                <a:solidFill>
                  <a:schemeClr val="tx1"/>
                </a:solidFill>
                <a:effectLst/>
                <a:latin typeface="+mn-lt"/>
                <a:ea typeface="+mn-ea"/>
                <a:cs typeface="+mn-cs"/>
              </a:rPr>
              <a:t>NHS choices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7"/>
              </a:rPr>
              <a:t>www.nhs.uk/livewell/mentalhealth</a:t>
            </a:r>
            <a:r>
              <a:rPr lang="en-GB" sz="1200" b="0" i="0" kern="1200" dirty="0">
                <a:solidFill>
                  <a:schemeClr val="tx1"/>
                </a:solidFill>
                <a:effectLst/>
                <a:latin typeface="+mn-lt"/>
                <a:ea typeface="+mn-ea"/>
                <a:cs typeface="+mn-cs"/>
              </a:rPr>
              <a:t> - has a website that offers information and practical advice for anyone experiencing mental ill health.</a:t>
            </a:r>
          </a:p>
          <a:p>
            <a:r>
              <a:rPr lang="en-GB" sz="1200" b="1" i="0" kern="1200" dirty="0">
                <a:solidFill>
                  <a:schemeClr val="tx1"/>
                </a:solidFill>
                <a:effectLst/>
                <a:latin typeface="+mn-lt"/>
                <a:ea typeface="+mn-ea"/>
                <a:cs typeface="+mn-cs"/>
              </a:rPr>
              <a:t>Remploy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8"/>
              </a:rPr>
              <a:t>www.remploy.co.uk</a:t>
            </a:r>
            <a:r>
              <a:rPr lang="en-GB" sz="1200" b="0" i="0" kern="1200" dirty="0">
                <a:solidFill>
                  <a:schemeClr val="tx1"/>
                </a:solidFill>
                <a:effectLst/>
                <a:latin typeface="+mn-lt"/>
                <a:ea typeface="+mn-ea"/>
                <a:cs typeface="+mn-cs"/>
              </a:rPr>
              <a:t> - offers a free and confidential Workplace Mental Health Support Service for anyone absent from work or finding work difficult because of a mental health condition. It aims to help people remain in, or return to, their role.</a:t>
            </a:r>
          </a:p>
          <a:p>
            <a:r>
              <a:rPr lang="en-GB" sz="1200" b="1" i="0" kern="1200" dirty="0">
                <a:solidFill>
                  <a:schemeClr val="tx1"/>
                </a:solidFill>
                <a:effectLst/>
                <a:latin typeface="+mn-lt"/>
                <a:ea typeface="+mn-ea"/>
                <a:cs typeface="+mn-cs"/>
              </a:rPr>
              <a:t>Rethink Mental Illness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9"/>
              </a:rPr>
              <a:t>www.rethink.org</a:t>
            </a:r>
            <a:r>
              <a:rPr lang="en-GB" sz="1200" b="0" i="0" kern="1200" dirty="0">
                <a:solidFill>
                  <a:schemeClr val="tx1"/>
                </a:solidFill>
                <a:effectLst/>
                <a:latin typeface="+mn-lt"/>
                <a:ea typeface="+mn-ea"/>
                <a:cs typeface="+mn-cs"/>
              </a:rPr>
              <a:t> - is a voluntary sector provider of mental health services offering support groups, advice and information on mental health and problems.</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16</a:t>
            </a:fld>
            <a:endParaRPr lang="en-GB"/>
          </a:p>
        </p:txBody>
      </p:sp>
    </p:spTree>
    <p:extLst>
      <p:ext uri="{BB962C8B-B14F-4D97-AF65-F5344CB8AC3E}">
        <p14:creationId xmlns:p14="http://schemas.microsoft.com/office/powerpoint/2010/main" val="3927519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Often people find it difficult to reach out when they are dealing with mental health issues, establishing a line of communication can be a very important step in helping people suffering, set up an email address that people can anonymously contact HR to discuss any issues then if that individual feels comfortable enough they can then reveal their identity and things can be put in place to help </a:t>
            </a:r>
          </a:p>
          <a:p>
            <a:pPr marL="0" indent="0">
              <a:buFontTx/>
              <a:buNone/>
            </a:pPr>
            <a:endParaRPr lang="en-GB" dirty="0"/>
          </a:p>
          <a:p>
            <a:pPr marL="171450" indent="-171450">
              <a:buFontTx/>
              <a:buChar char="-"/>
            </a:pPr>
            <a:r>
              <a:rPr lang="en-GB" dirty="0"/>
              <a:t>Once an individual has been identified, management/ HR should maintain regular contact to check in on how they are progressing and whether any adjustments can be made to support the affected individual, keeping a record will help when evaluating an employee’s progress</a:t>
            </a:r>
          </a:p>
          <a:p>
            <a:pPr marL="171450" indent="-171450">
              <a:buFontTx/>
              <a:buChar char="-"/>
            </a:pPr>
            <a:endParaRPr lang="en-GB" dirty="0"/>
          </a:p>
          <a:p>
            <a:pPr marL="171450" indent="-171450">
              <a:buFontTx/>
              <a:buChar char="-"/>
            </a:pPr>
            <a:r>
              <a:rPr lang="en-GB" dirty="0"/>
              <a:t>Having regular mental health awareness days promotes a healthy workplace culture of discussing personal wellbeing which will help employees dealing with mental health issues feel comfortable in seeking the relevant support </a:t>
            </a:r>
          </a:p>
          <a:p>
            <a:pPr marL="0" indent="0">
              <a:buFontTx/>
              <a:buNone/>
            </a:pPr>
            <a:endParaRPr lang="en-GB" dirty="0"/>
          </a:p>
          <a:p>
            <a:pPr marL="171450" indent="-171450">
              <a:buFontTx/>
              <a:buChar char="-"/>
            </a:pPr>
            <a:r>
              <a:rPr lang="en-GB" dirty="0"/>
              <a:t>Employers should set up training for existing and new staff members to teach what signs to look for in an employee dealing with mental health issues and also training on how to support affected employees, if employers can identify issues at an early stage matters can potentially be resolved quicker before things are allowed to deteriorate </a:t>
            </a:r>
          </a:p>
          <a:p>
            <a:pPr marL="171450" indent="-171450">
              <a:buFontTx/>
              <a:buChar char="-"/>
            </a:pPr>
            <a:endParaRPr lang="en-GB" dirty="0"/>
          </a:p>
          <a:p>
            <a:pPr marL="171450" indent="-171450">
              <a:buFontTx/>
              <a:buChar char="-"/>
            </a:pPr>
            <a:r>
              <a:rPr lang="en-GB" dirty="0"/>
              <a:t>Implementing a wellbeing policy will cement and confirm the company’s commitment to mental health and wellbeing, this works to instil confidence in employees that the company genuine interest in supporting them which will invite more openness and progress towards better mental health/wellbeing within the whole organisation    </a:t>
            </a:r>
          </a:p>
          <a:p>
            <a:pPr marL="171450" indent="-171450">
              <a:buFontTx/>
              <a:buChar char="-"/>
            </a:pPr>
            <a:endParaRPr lang="en-GB" dirty="0"/>
          </a:p>
          <a:p>
            <a:pPr marL="171450" indent="-171450">
              <a:buFontTx/>
              <a:buChar char="-"/>
            </a:pPr>
            <a:r>
              <a:rPr lang="en-GB" dirty="0"/>
              <a:t>Communication is key in these instances, ensuring employees are aware of the support that is available, raise awareness of common mental health issues within the workplace, support at all levels for managers and supervisors as well as all other employees  </a:t>
            </a:r>
          </a:p>
          <a:p>
            <a:endParaRPr lang="en-GB" dirty="0"/>
          </a:p>
        </p:txBody>
      </p:sp>
      <p:sp>
        <p:nvSpPr>
          <p:cNvPr id="4" name="Slide Number Placeholder 3"/>
          <p:cNvSpPr>
            <a:spLocks noGrp="1"/>
          </p:cNvSpPr>
          <p:nvPr>
            <p:ph type="sldNum" sz="quarter" idx="5"/>
          </p:nvPr>
        </p:nvSpPr>
        <p:spPr/>
        <p:txBody>
          <a:bodyPr/>
          <a:lstStyle/>
          <a:p>
            <a:fld id="{D9217DA6-6B72-4BAF-8C75-3878867E799E}" type="slidenum">
              <a:rPr lang="en-GB" smtClean="0"/>
              <a:t>17</a:t>
            </a:fld>
            <a:endParaRPr lang="en-GB"/>
          </a:p>
        </p:txBody>
      </p:sp>
    </p:spTree>
    <p:extLst>
      <p:ext uri="{BB962C8B-B14F-4D97-AF65-F5344CB8AC3E}">
        <p14:creationId xmlns:p14="http://schemas.microsoft.com/office/powerpoint/2010/main" val="4080801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iStock-82037596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695651" y="553044"/>
            <a:ext cx="5448351" cy="5622613"/>
          </a:xfrm>
          <a:prstGeom prst="rect">
            <a:avLst/>
          </a:prstGeom>
        </p:spPr>
      </p:pic>
      <p:pic>
        <p:nvPicPr>
          <p:cNvPr id="16" name="Picture 15" descr="largest-light-blue-arrow.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548223" y="2130426"/>
            <a:ext cx="4341282" cy="1470025"/>
          </a:xfrm>
        </p:spPr>
        <p:txBody>
          <a:bodyPr>
            <a:normAutofit/>
          </a:bodyPr>
          <a:lstStyle>
            <a:lvl1pPr algn="l">
              <a:defRPr sz="4000" b="1">
                <a:solidFill>
                  <a:srgbClr val="142677"/>
                </a:solidFill>
              </a:defRPr>
            </a:lvl1pPr>
          </a:lstStyle>
          <a:p>
            <a:r>
              <a:rPr lang="en-US" dirty="0"/>
              <a:t>Click to edit Master title style</a:t>
            </a:r>
          </a:p>
        </p:txBody>
      </p:sp>
      <p:sp>
        <p:nvSpPr>
          <p:cNvPr id="3" name="Subtitle 2"/>
          <p:cNvSpPr>
            <a:spLocks noGrp="1"/>
          </p:cNvSpPr>
          <p:nvPr>
            <p:ph type="subTitle" idx="1"/>
          </p:nvPr>
        </p:nvSpPr>
        <p:spPr>
          <a:xfrm>
            <a:off x="548220" y="3782095"/>
            <a:ext cx="5177368" cy="567655"/>
          </a:xfr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3" name="Picture 12"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39554" y="553044"/>
            <a:ext cx="1988825" cy="625461"/>
          </a:xfrm>
          <a:prstGeom prst="rect">
            <a:avLst/>
          </a:prstGeom>
        </p:spPr>
      </p:pic>
      <p:sp>
        <p:nvSpPr>
          <p:cNvPr id="14" name="TextBox 13"/>
          <p:cNvSpPr txBox="1"/>
          <p:nvPr userDrawn="1"/>
        </p:nvSpPr>
        <p:spPr>
          <a:xfrm>
            <a:off x="4067944" y="6318612"/>
            <a:ext cx="4896544" cy="369332"/>
          </a:xfrm>
          <a:prstGeom prst="rect">
            <a:avLst/>
          </a:prstGeom>
          <a:noFill/>
        </p:spPr>
        <p:txBody>
          <a:bodyPr wrap="square" rtlCol="0">
            <a:spAutoFit/>
          </a:bodyPr>
          <a:lstStyle/>
          <a:p>
            <a:pPr algn="r"/>
            <a:r>
              <a:rPr lang="en-US" dirty="0" err="1">
                <a:solidFill>
                  <a:srgbClr val="19398A"/>
                </a:solidFill>
              </a:rPr>
              <a:t>Brachers.co.uk</a:t>
            </a:r>
            <a:r>
              <a:rPr lang="en-US" dirty="0">
                <a:solidFill>
                  <a:srgbClr val="19398A"/>
                </a:solidFill>
              </a:rPr>
              <a:t> | 01622 690691</a:t>
            </a:r>
          </a:p>
        </p:txBody>
      </p:sp>
    </p:spTree>
    <p:extLst>
      <p:ext uri="{BB962C8B-B14F-4D97-AF65-F5344CB8AC3E}">
        <p14:creationId xmlns:p14="http://schemas.microsoft.com/office/powerpoint/2010/main" val="1408817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Section Break - new topic">
    <p:spTree>
      <p:nvGrpSpPr>
        <p:cNvPr id="1" name=""/>
        <p:cNvGrpSpPr/>
        <p:nvPr/>
      </p:nvGrpSpPr>
      <p:grpSpPr>
        <a:xfrm>
          <a:off x="0" y="0"/>
          <a:ext cx="0" cy="0"/>
          <a:chOff x="0" y="0"/>
          <a:chExt cx="0" cy="0"/>
        </a:xfrm>
      </p:grpSpPr>
      <p:sp>
        <p:nvSpPr>
          <p:cNvPr id="2" name="Title 1"/>
          <p:cNvSpPr>
            <a:spLocks noGrp="1"/>
          </p:cNvSpPr>
          <p:nvPr>
            <p:ph type="title"/>
          </p:nvPr>
        </p:nvSpPr>
        <p:spPr>
          <a:xfrm>
            <a:off x="457200" y="3073533"/>
            <a:ext cx="8229600" cy="1143000"/>
          </a:xfrm>
        </p:spPr>
        <p:txBody>
          <a:bodyPr/>
          <a:lstStyle>
            <a:lvl1pPr>
              <a:defRPr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1153581"/>
          </a:xfrm>
          <a:prstGeom prst="rect">
            <a:avLst/>
          </a:prstGeom>
        </p:spPr>
      </p:pic>
      <p:pic>
        <p:nvPicPr>
          <p:cNvPr id="13" name="Picture 12" descr="Large-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2844038" y="6192"/>
            <a:ext cx="3004152" cy="2991772"/>
          </a:xfrm>
          <a:prstGeom prst="rect">
            <a:avLst/>
          </a:prstGeom>
        </p:spPr>
      </p:pic>
      <p:sp>
        <p:nvSpPr>
          <p:cNvPr id="8" name="Title 1"/>
          <p:cNvSpPr txBox="1">
            <a:spLocks/>
          </p:cNvSpPr>
          <p:nvPr userDrawn="1"/>
        </p:nvSpPr>
        <p:spPr>
          <a:xfrm>
            <a:off x="2944924" y="726283"/>
            <a:ext cx="2770076"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a:solidFill>
                  <a:srgbClr val="FFFFFF"/>
                </a:solidFill>
              </a:rPr>
              <a:t>01</a:t>
            </a:r>
          </a:p>
        </p:txBody>
      </p:sp>
      <p:sp>
        <p:nvSpPr>
          <p:cNvPr id="9" name="Title 1"/>
          <p:cNvSpPr txBox="1">
            <a:spLocks/>
          </p:cNvSpPr>
          <p:nvPr userDrawn="1"/>
        </p:nvSpPr>
        <p:spPr>
          <a:xfrm>
            <a:off x="457200" y="4225133"/>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3200" b="0" dirty="0">
                <a:solidFill>
                  <a:schemeClr val="tx1"/>
                </a:solidFill>
              </a:rPr>
              <a:t>Click to edit Master title style</a:t>
            </a:r>
          </a:p>
        </p:txBody>
      </p:sp>
    </p:spTree>
    <p:extLst>
      <p:ext uri="{BB962C8B-B14F-4D97-AF65-F5344CB8AC3E}">
        <p14:creationId xmlns:p14="http://schemas.microsoft.com/office/powerpoint/2010/main" val="61711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pic>
        <p:nvPicPr>
          <p:cNvPr id="7" name="Picture 6" descr="iStock-820375960.jp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53044"/>
            <a:ext cx="2663222" cy="5622613"/>
          </a:xfrm>
          <a:prstGeom prst="rect">
            <a:avLst/>
          </a:prstGeom>
        </p:spPr>
      </p:pic>
      <p:pic>
        <p:nvPicPr>
          <p:cNvPr id="2" name="Picture 1" descr="small-dark-blue-arrow.png"/>
          <p:cNvPicPr>
            <a:picLocks noChangeAspect="1"/>
          </p:cNvPicPr>
          <p:nvPr userDrawn="1"/>
        </p:nvPicPr>
        <p:blipFill>
          <a:blip r:embed="rId3">
            <a:alphaModFix amt="9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826054" y="5939960"/>
            <a:ext cx="1988825" cy="625461"/>
          </a:xfrm>
          <a:prstGeom prst="rect">
            <a:avLst/>
          </a:prstGeom>
        </p:spPr>
      </p:pic>
      <p:sp>
        <p:nvSpPr>
          <p:cNvPr id="10" name="Title 1"/>
          <p:cNvSpPr>
            <a:spLocks noGrp="1"/>
          </p:cNvSpPr>
          <p:nvPr>
            <p:ph type="ctrTitle"/>
          </p:nvPr>
        </p:nvSpPr>
        <p:spPr>
          <a:xfrm>
            <a:off x="271692" y="2565160"/>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3" name="Content Placeholder 2"/>
          <p:cNvSpPr>
            <a:spLocks noGrp="1"/>
          </p:cNvSpPr>
          <p:nvPr>
            <p:ph sz="half" idx="1"/>
          </p:nvPr>
        </p:nvSpPr>
        <p:spPr>
          <a:xfrm>
            <a:off x="4048924" y="553043"/>
            <a:ext cx="4765955" cy="50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2648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2 - Light blue">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3" name="Title 1"/>
          <p:cNvSpPr txBox="1">
            <a:spLocks/>
          </p:cNvSpPr>
          <p:nvPr userDrawn="1"/>
        </p:nvSpPr>
        <p:spPr>
          <a:xfrm>
            <a:off x="5820329" y="55489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dirty="0">
                <a:solidFill>
                  <a:schemeClr val="tx1"/>
                </a:solidFill>
              </a:rPr>
              <a:t>Click to edit Master title style</a:t>
            </a:r>
          </a:p>
        </p:txBody>
      </p:sp>
    </p:spTree>
    <p:extLst>
      <p:ext uri="{BB962C8B-B14F-4D97-AF65-F5344CB8AC3E}">
        <p14:creationId xmlns:p14="http://schemas.microsoft.com/office/powerpoint/2010/main" val="3525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 orange arrow">
    <p:spTree>
      <p:nvGrpSpPr>
        <p:cNvPr id="1" name=""/>
        <p:cNvGrpSpPr/>
        <p:nvPr/>
      </p:nvGrpSpPr>
      <p:grpSpPr>
        <a:xfrm>
          <a:off x="0" y="0"/>
          <a:ext cx="0" cy="0"/>
          <a:chOff x="0" y="0"/>
          <a:chExt cx="0" cy="0"/>
        </a:xfrm>
      </p:grpSpPr>
      <p:pic>
        <p:nvPicPr>
          <p:cNvPr id="2" name="Picture 1"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41027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 blue arrow">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1900149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237456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3 - LB arrow">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79697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3 - orange arrow">
    <p:spTree>
      <p:nvGrpSpPr>
        <p:cNvPr id="1" name=""/>
        <p:cNvGrpSpPr/>
        <p:nvPr/>
      </p:nvGrpSpPr>
      <p:grpSpPr>
        <a:xfrm>
          <a:off x="0" y="0"/>
          <a:ext cx="0" cy="0"/>
          <a:chOff x="0" y="0"/>
          <a:chExt cx="0" cy="0"/>
        </a:xfrm>
      </p:grpSpPr>
      <p:pic>
        <p:nvPicPr>
          <p:cNvPr id="3" name="Picture 2"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63292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4 - long arrow blue">
    <p:spTree>
      <p:nvGrpSpPr>
        <p:cNvPr id="1" name=""/>
        <p:cNvGrpSpPr/>
        <p:nvPr/>
      </p:nvGrpSpPr>
      <p:grpSpPr>
        <a:xfrm>
          <a:off x="0" y="0"/>
          <a:ext cx="0" cy="0"/>
          <a:chOff x="0" y="0"/>
          <a:chExt cx="0" cy="0"/>
        </a:xfrm>
      </p:grpSpPr>
      <p:pic>
        <p:nvPicPr>
          <p:cNvPr id="4" name="Picture 3" descr="long-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67148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4 - long arrow LB">
    <p:spTree>
      <p:nvGrpSpPr>
        <p:cNvPr id="1" name=""/>
        <p:cNvGrpSpPr/>
        <p:nvPr/>
      </p:nvGrpSpPr>
      <p:grpSpPr>
        <a:xfrm>
          <a:off x="0" y="0"/>
          <a:ext cx="0" cy="0"/>
          <a:chOff x="0" y="0"/>
          <a:chExt cx="0" cy="0"/>
        </a:xfrm>
      </p:grpSpPr>
      <p:pic>
        <p:nvPicPr>
          <p:cNvPr id="3" name="Picture 2" descr="long-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31832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4 - long arrow orange">
    <p:spTree>
      <p:nvGrpSpPr>
        <p:cNvPr id="1" name=""/>
        <p:cNvGrpSpPr/>
        <p:nvPr/>
      </p:nvGrpSpPr>
      <p:grpSpPr>
        <a:xfrm>
          <a:off x="0" y="0"/>
          <a:ext cx="0" cy="0"/>
          <a:chOff x="0" y="0"/>
          <a:chExt cx="0" cy="0"/>
        </a:xfrm>
      </p:grpSpPr>
      <p:pic>
        <p:nvPicPr>
          <p:cNvPr id="4" name="Picture 3" descr="long-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3866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4 - long arrow green">
    <p:spTree>
      <p:nvGrpSpPr>
        <p:cNvPr id="1" name=""/>
        <p:cNvGrpSpPr/>
        <p:nvPr/>
      </p:nvGrpSpPr>
      <p:grpSpPr>
        <a:xfrm>
          <a:off x="0" y="0"/>
          <a:ext cx="0" cy="0"/>
          <a:chOff x="0" y="0"/>
          <a:chExt cx="0" cy="0"/>
        </a:xfrm>
      </p:grpSpPr>
      <p:pic>
        <p:nvPicPr>
          <p:cNvPr id="3" name="Picture 2" descr="long-green-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20716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12533" y="1327285"/>
            <a:ext cx="5903384" cy="715300"/>
          </a:xfrm>
        </p:spPr>
        <p:txBody>
          <a:bodyPr anchor="t">
            <a:noAutofit/>
          </a:bodyPr>
          <a:lstStyle>
            <a:lvl1pPr algn="l">
              <a:defRPr sz="3600"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987855"/>
          </a:xfrm>
          <a:prstGeom prst="rect">
            <a:avLst/>
          </a:prstGeom>
        </p:spPr>
      </p:pic>
      <p:pic>
        <p:nvPicPr>
          <p:cNvPr id="4" name="Picture 3" descr="small-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301704" y="223704"/>
            <a:ext cx="2193658" cy="1746250"/>
          </a:xfrm>
          <a:prstGeom prst="rect">
            <a:avLst/>
          </a:prstGeom>
        </p:spPr>
      </p:pic>
      <p:sp>
        <p:nvSpPr>
          <p:cNvPr id="8" name="Title 1"/>
          <p:cNvSpPr txBox="1">
            <a:spLocks/>
          </p:cNvSpPr>
          <p:nvPr userDrawn="1"/>
        </p:nvSpPr>
        <p:spPr>
          <a:xfrm>
            <a:off x="525408" y="103849"/>
            <a:ext cx="1746250" cy="8840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400" b="1" dirty="0">
                <a:solidFill>
                  <a:srgbClr val="FFFFFF"/>
                </a:solidFill>
              </a:rPr>
              <a:t>01</a:t>
            </a:r>
          </a:p>
        </p:txBody>
      </p:sp>
      <p:sp>
        <p:nvSpPr>
          <p:cNvPr id="10" name="Rectangle 9"/>
          <p:cNvSpPr/>
          <p:nvPr userDrawn="1"/>
        </p:nvSpPr>
        <p:spPr>
          <a:xfrm>
            <a:off x="341425"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userDrawn="1"/>
        </p:nvSpPr>
        <p:spPr>
          <a:xfrm>
            <a:off x="525408"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1" name="Rectangle 10"/>
          <p:cNvSpPr/>
          <p:nvPr userDrawn="1"/>
        </p:nvSpPr>
        <p:spPr>
          <a:xfrm>
            <a:off x="3320073" y="2698750"/>
            <a:ext cx="2517196" cy="338666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6298721"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userDrawn="1"/>
        </p:nvSpPr>
        <p:spPr>
          <a:xfrm>
            <a:off x="3482391"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6477475" y="2834749"/>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4410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Tree>
    <p:extLst>
      <p:ext uri="{BB962C8B-B14F-4D97-AF65-F5344CB8AC3E}">
        <p14:creationId xmlns:p14="http://schemas.microsoft.com/office/powerpoint/2010/main" val="514260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
        <p:nvSpPr>
          <p:cNvPr id="6" name="Picture Placeholder 5"/>
          <p:cNvSpPr>
            <a:spLocks noGrp="1"/>
          </p:cNvSpPr>
          <p:nvPr>
            <p:ph type="pic" sz="quarter" idx="13"/>
          </p:nvPr>
        </p:nvSpPr>
        <p:spPr>
          <a:xfrm>
            <a:off x="995363" y="909638"/>
            <a:ext cx="6899275" cy="3821112"/>
          </a:xfrm>
        </p:spPr>
        <p:txBody>
          <a:bodyPr/>
          <a:lstStyle/>
          <a:p>
            <a:endParaRPr lang="en-US"/>
          </a:p>
        </p:txBody>
      </p:sp>
    </p:spTree>
    <p:extLst>
      <p:ext uri="{BB962C8B-B14F-4D97-AF65-F5344CB8AC3E}">
        <p14:creationId xmlns:p14="http://schemas.microsoft.com/office/powerpoint/2010/main" val="1052892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vice slide">
    <p:spTree>
      <p:nvGrpSpPr>
        <p:cNvPr id="1" name=""/>
        <p:cNvGrpSpPr/>
        <p:nvPr/>
      </p:nvGrpSpPr>
      <p:grpSpPr>
        <a:xfrm>
          <a:off x="0" y="0"/>
          <a:ext cx="0" cy="0"/>
          <a:chOff x="0" y="0"/>
          <a:chExt cx="0" cy="0"/>
        </a:xfrm>
      </p:grpSpPr>
      <p:pic>
        <p:nvPicPr>
          <p:cNvPr id="5" name="Picture 4" descr="BRAC_logo_CMYK_with_you.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20220" y="351960"/>
            <a:ext cx="1988825" cy="625461"/>
          </a:xfrm>
          <a:prstGeom prst="rect">
            <a:avLst/>
          </a:prstGeom>
        </p:spPr>
      </p:pic>
      <p:pic>
        <p:nvPicPr>
          <p:cNvPr id="6" name="Picture 5" descr="iStock-504481783.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71611" y="1798427"/>
            <a:ext cx="2084916" cy="2084916"/>
          </a:xfrm>
          <a:prstGeom prst="rect">
            <a:avLst/>
          </a:prstGeom>
        </p:spPr>
      </p:pic>
      <p:pic>
        <p:nvPicPr>
          <p:cNvPr id="7" name="Picture 6" descr="iStock-615744688.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449573" y="1798427"/>
            <a:ext cx="2084343" cy="2084916"/>
          </a:xfrm>
          <a:prstGeom prst="rect">
            <a:avLst/>
          </a:prstGeom>
        </p:spPr>
      </p:pic>
      <p:pic>
        <p:nvPicPr>
          <p:cNvPr id="8" name="Picture 7" descr="iStock-79329661.jpg"/>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4626960" y="1798427"/>
            <a:ext cx="2092541" cy="2084916"/>
          </a:xfrm>
          <a:prstGeom prst="rect">
            <a:avLst/>
          </a:prstGeom>
        </p:spPr>
      </p:pic>
      <p:pic>
        <p:nvPicPr>
          <p:cNvPr id="9" name="Picture 8" descr="wills arrow header.jpg"/>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6812543" y="1798427"/>
            <a:ext cx="2082246" cy="2084916"/>
          </a:xfrm>
          <a:prstGeom prst="rect">
            <a:avLst/>
          </a:prstGeom>
        </p:spPr>
      </p:pic>
      <p:sp>
        <p:nvSpPr>
          <p:cNvPr id="10" name="Title 1"/>
          <p:cNvSpPr>
            <a:spLocks noGrp="1"/>
          </p:cNvSpPr>
          <p:nvPr>
            <p:ph type="title"/>
          </p:nvPr>
        </p:nvSpPr>
        <p:spPr>
          <a:xfrm>
            <a:off x="271611" y="351959"/>
            <a:ext cx="5903384" cy="715300"/>
          </a:xfrm>
        </p:spPr>
        <p:txBody>
          <a:bodyPr anchor="t">
            <a:noAutofit/>
          </a:bodyPr>
          <a:lstStyle>
            <a:lvl1pPr algn="l">
              <a:defRPr sz="3600" b="1">
                <a:solidFill>
                  <a:srgbClr val="142677"/>
                </a:solidFill>
              </a:defRPr>
            </a:lvl1pPr>
          </a:lstStyle>
          <a:p>
            <a:r>
              <a:rPr lang="en-US" dirty="0"/>
              <a:t>Click to edit Master title style</a:t>
            </a:r>
          </a:p>
        </p:txBody>
      </p:sp>
      <p:sp>
        <p:nvSpPr>
          <p:cNvPr id="11" name="Title 1"/>
          <p:cNvSpPr txBox="1">
            <a:spLocks/>
          </p:cNvSpPr>
          <p:nvPr userDrawn="1"/>
        </p:nvSpPr>
        <p:spPr>
          <a:xfrm>
            <a:off x="27161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2" name="Title 1"/>
          <p:cNvSpPr txBox="1">
            <a:spLocks/>
          </p:cNvSpPr>
          <p:nvPr userDrawn="1"/>
        </p:nvSpPr>
        <p:spPr>
          <a:xfrm>
            <a:off x="6827374"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3" name="Title 1"/>
          <p:cNvSpPr txBox="1">
            <a:spLocks/>
          </p:cNvSpPr>
          <p:nvPr userDrawn="1"/>
        </p:nvSpPr>
        <p:spPr>
          <a:xfrm>
            <a:off x="4626958"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244957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8461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1A4CA-0A8C-0045-9121-84B93C6F7374}" type="datetimeFigureOut">
              <a:rPr lang="en-US" smtClean="0"/>
              <a:t>3/11/2021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3CE97-A728-7C4E-BB59-777B50DFB218}" type="slidenum">
              <a:rPr lang="en-US" smtClean="0"/>
              <a:t>‹#›</a:t>
            </a:fld>
            <a:endParaRPr lang="en-US"/>
          </a:p>
        </p:txBody>
      </p:sp>
    </p:spTree>
    <p:extLst>
      <p:ext uri="{BB962C8B-B14F-4D97-AF65-F5344CB8AC3E}">
        <p14:creationId xmlns:p14="http://schemas.microsoft.com/office/powerpoint/2010/main" val="97459349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0" r:id="rId3"/>
    <p:sldLayoutId id="2147483677" r:id="rId4"/>
    <p:sldLayoutId id="2147483667" r:id="rId5"/>
    <p:sldLayoutId id="2147483668" r:id="rId6"/>
    <p:sldLayoutId id="2147483662" r:id="rId7"/>
    <p:sldLayoutId id="2147483669" r:id="rId8"/>
    <p:sldLayoutId id="2147483670" r:id="rId9"/>
    <p:sldLayoutId id="2147483671" r:id="rId10"/>
    <p:sldLayoutId id="2147483672" r:id="rId11"/>
    <p:sldLayoutId id="2147483673" r:id="rId12"/>
    <p:sldLayoutId id="2147483674" r:id="rId13"/>
    <p:sldLayoutId id="2147483663" r:id="rId14"/>
    <p:sldLayoutId id="2147483655" r:id="rId15"/>
    <p:sldLayoutId id="2147483675" r:id="rId16"/>
    <p:sldLayoutId id="2147483666"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openxmlformats.org/officeDocument/2006/relationships/hyperlink" Target="http://www.mindfulemployer.net/" TargetMode="External"/><Relationship Id="rId3" Type="http://schemas.openxmlformats.org/officeDocument/2006/relationships/image" Target="../media/image14.png"/><Relationship Id="rId7" Type="http://schemas.openxmlformats.org/officeDocument/2006/relationships/hyperlink" Target="http://www.mind.org.uk/"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www.bitc.org.uk/" TargetMode="External"/><Relationship Id="rId5" Type="http://schemas.openxmlformats.org/officeDocument/2006/relationships/hyperlink" Target="http://www.gov.uk/access-to-work" TargetMode="External"/><Relationship Id="rId10" Type="http://schemas.openxmlformats.org/officeDocument/2006/relationships/hyperlink" Target="http://www.remploy.co.uk/" TargetMode="External"/><Relationship Id="rId4" Type="http://schemas.openxmlformats.org/officeDocument/2006/relationships/image" Target="../media/image3.emf"/><Relationship Id="rId9" Type="http://schemas.openxmlformats.org/officeDocument/2006/relationships/hyperlink" Target="http://www.nhs.uk.livewell/mentalhealt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hyperlink" Target="http://www.brachers.co.uk/employment" TargetMode="External"/><Relationship Id="rId2" Type="http://schemas.openxmlformats.org/officeDocument/2006/relationships/image" Target="../media/image22.jpeg"/><Relationship Id="rId1" Type="http://schemas.openxmlformats.org/officeDocument/2006/relationships/slideLayout" Target="../slideLayouts/slideLayout15.xml"/><Relationship Id="rId5" Type="http://schemas.openxmlformats.org/officeDocument/2006/relationships/image" Target="../media/image23.emf"/><Relationship Id="rId4" Type="http://schemas.openxmlformats.org/officeDocument/2006/relationships/hyperlink" Target="http://www.diversityhr.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hutterstock_185644352.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9144000" cy="1143000"/>
          </a:xfrm>
          <a:prstGeom prst="rect">
            <a:avLst/>
          </a:prstGeom>
        </p:spPr>
      </p:pic>
      <p:sp>
        <p:nvSpPr>
          <p:cNvPr id="2" name="Title 1"/>
          <p:cNvSpPr txBox="1">
            <a:spLocks/>
          </p:cNvSpPr>
          <p:nvPr/>
        </p:nvSpPr>
        <p:spPr>
          <a:xfrm>
            <a:off x="492427" y="1551872"/>
            <a:ext cx="8651573" cy="738457"/>
          </a:xfrm>
          <a:prstGeom prst="rect">
            <a:avLst/>
          </a:prstGeom>
        </p:spPr>
        <p:txBody>
          <a:bodyPr anchor="t">
            <a:noAutofit/>
          </a:bodyPr>
          <a:lstStyle>
            <a:lvl1pPr algn="l" defTabSz="457200" rtl="0" eaLnBrk="1" latinLnBrk="0" hangingPunct="1">
              <a:spcBef>
                <a:spcPct val="0"/>
              </a:spcBef>
              <a:buNone/>
              <a:defRPr sz="3600" b="1" kern="1200">
                <a:solidFill>
                  <a:srgbClr val="142677"/>
                </a:solidFill>
                <a:latin typeface="+mj-lt"/>
                <a:ea typeface="+mj-ea"/>
                <a:cs typeface="+mj-cs"/>
              </a:defRPr>
            </a:lvl1pPr>
          </a:lstStyle>
          <a:p>
            <a:r>
              <a:rPr lang="en-GB" sz="3000" dirty="0"/>
              <a:t>Employees’ mental health – Legal risks and issues</a:t>
            </a:r>
            <a:endParaRPr lang="en-US" sz="3000" dirty="0"/>
          </a:p>
        </p:txBody>
      </p:sp>
      <p:sp>
        <p:nvSpPr>
          <p:cNvPr id="6" name="Rectangle 5"/>
          <p:cNvSpPr/>
          <p:nvPr/>
        </p:nvSpPr>
        <p:spPr>
          <a:xfrm>
            <a:off x="341425"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525408"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Mental health and Covid-19</a:t>
            </a:r>
          </a:p>
        </p:txBody>
      </p:sp>
      <p:sp>
        <p:nvSpPr>
          <p:cNvPr id="8" name="Rectangle 7"/>
          <p:cNvSpPr/>
          <p:nvPr/>
        </p:nvSpPr>
        <p:spPr>
          <a:xfrm>
            <a:off x="3320073" y="2698750"/>
            <a:ext cx="2517196" cy="338666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298721"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482391"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GB" sz="2400" b="0" dirty="0">
                <a:solidFill>
                  <a:schemeClr val="tx1"/>
                </a:solidFill>
              </a:rPr>
              <a:t>Legal issues – Health and safety and claims</a:t>
            </a:r>
            <a:endParaRPr lang="en-US" sz="2400" b="0" dirty="0">
              <a:solidFill>
                <a:schemeClr val="tx1"/>
              </a:solidFill>
            </a:endParaRPr>
          </a:p>
        </p:txBody>
      </p:sp>
      <p:sp>
        <p:nvSpPr>
          <p:cNvPr id="11" name="Title 1"/>
          <p:cNvSpPr txBox="1">
            <a:spLocks/>
          </p:cNvSpPr>
          <p:nvPr/>
        </p:nvSpPr>
        <p:spPr>
          <a:xfrm>
            <a:off x="6477475" y="2834749"/>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Guidance and support</a:t>
            </a:r>
          </a:p>
        </p:txBody>
      </p:sp>
      <p:pic>
        <p:nvPicPr>
          <p:cNvPr id="16" name="Picture 15" descr="BRAC_logo_CMYK_with_you - entirely_reverse.eps">
            <a:extLst>
              <a:ext uri="{FF2B5EF4-FFF2-40B4-BE49-F238E27FC236}">
                <a16:creationId xmlns:a16="http://schemas.microsoft.com/office/drawing/2014/main" id="{74466A7B-4094-422F-80CE-117C084A46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4439" y="180763"/>
            <a:ext cx="2136712" cy="671970"/>
          </a:xfrm>
          <a:prstGeom prst="rect">
            <a:avLst/>
          </a:prstGeom>
        </p:spPr>
      </p:pic>
    </p:spTree>
    <p:extLst>
      <p:ext uri="{BB962C8B-B14F-4D97-AF65-F5344CB8AC3E}">
        <p14:creationId xmlns:p14="http://schemas.microsoft.com/office/powerpoint/2010/main" val="400228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721453"/>
            <a:ext cx="4690533" cy="127441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Mental health in the workplace </a:t>
            </a:r>
          </a:p>
        </p:txBody>
      </p:sp>
      <p:sp>
        <p:nvSpPr>
          <p:cNvPr id="6" name="Title 1"/>
          <p:cNvSpPr txBox="1">
            <a:spLocks/>
          </p:cNvSpPr>
          <p:nvPr/>
        </p:nvSpPr>
        <p:spPr>
          <a:xfrm>
            <a:off x="550332" y="2529415"/>
            <a:ext cx="8053917" cy="380274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Potential mental health issues:</a:t>
            </a:r>
          </a:p>
          <a:p>
            <a:r>
              <a:rPr lang="en-US" sz="2000" b="0" dirty="0">
                <a:solidFill>
                  <a:schemeClr val="tx1"/>
                </a:solidFill>
              </a:rPr>
              <a:t>	</a:t>
            </a:r>
            <a:r>
              <a:rPr lang="en-US" sz="1800" b="0" dirty="0">
                <a:solidFill>
                  <a:schemeClr val="tx1"/>
                </a:solidFill>
              </a:rPr>
              <a:t>- Stress</a:t>
            </a:r>
          </a:p>
          <a:p>
            <a:r>
              <a:rPr lang="en-US" sz="1800" b="0" dirty="0">
                <a:solidFill>
                  <a:schemeClr val="tx1"/>
                </a:solidFill>
              </a:rPr>
              <a:t>	- Depression </a:t>
            </a:r>
          </a:p>
          <a:p>
            <a:r>
              <a:rPr lang="en-US" sz="1800" b="0" dirty="0">
                <a:solidFill>
                  <a:schemeClr val="tx1"/>
                </a:solidFill>
              </a:rPr>
              <a:t>	- Anxiety </a:t>
            </a:r>
          </a:p>
          <a:p>
            <a:r>
              <a:rPr lang="en-US" sz="1800" b="0" dirty="0">
                <a:solidFill>
                  <a:schemeClr val="tx1"/>
                </a:solidFill>
              </a:rPr>
              <a:t>	- Bipolar disorder </a:t>
            </a:r>
          </a:p>
          <a:p>
            <a:r>
              <a:rPr lang="en-US" sz="1800" b="0" dirty="0">
                <a:solidFill>
                  <a:schemeClr val="tx1"/>
                </a:solidFill>
              </a:rPr>
              <a:t>	- Schizophrenia </a:t>
            </a:r>
          </a:p>
          <a:p>
            <a:endParaRPr lang="en-US" sz="1800" b="0" dirty="0">
              <a:solidFill>
                <a:schemeClr val="tx1"/>
              </a:solidFill>
            </a:endParaRPr>
          </a:p>
          <a:p>
            <a:pPr marL="285750" indent="-285750">
              <a:buFont typeface="Arial" panose="020B0604020202020204" pitchFamily="34" charset="0"/>
              <a:buChar char="•"/>
            </a:pPr>
            <a:r>
              <a:rPr lang="en-US" sz="2000" b="0" dirty="0">
                <a:solidFill>
                  <a:schemeClr val="tx1"/>
                </a:solidFill>
              </a:rPr>
              <a:t>The law in summary:</a:t>
            </a:r>
          </a:p>
          <a:p>
            <a:r>
              <a:rPr lang="en-US" sz="1800" b="0" dirty="0">
                <a:solidFill>
                  <a:schemeClr val="tx1"/>
                </a:solidFill>
              </a:rPr>
              <a:t>	- Protecting staff from discrimination</a:t>
            </a:r>
          </a:p>
          <a:p>
            <a:r>
              <a:rPr lang="en-US" sz="1800" b="0" dirty="0">
                <a:solidFill>
                  <a:schemeClr val="tx1"/>
                </a:solidFill>
              </a:rPr>
              <a:t>	- Make sure the working environment is safe</a:t>
            </a:r>
          </a:p>
          <a:p>
            <a:r>
              <a:rPr lang="en-US" sz="1800" b="0" dirty="0">
                <a:solidFill>
                  <a:schemeClr val="tx1"/>
                </a:solidFill>
              </a:rPr>
              <a:t>	- Carrying out risk assessments </a:t>
            </a:r>
          </a:p>
          <a:p>
            <a:r>
              <a:rPr lang="en-US" sz="2000" b="0" dirty="0">
                <a:solidFill>
                  <a:schemeClr val="tx1"/>
                </a:solidFill>
              </a:rPr>
              <a:t>	</a:t>
            </a:r>
          </a:p>
        </p:txBody>
      </p:sp>
    </p:spTree>
    <p:extLst>
      <p:ext uri="{BB962C8B-B14F-4D97-AF65-F5344CB8AC3E}">
        <p14:creationId xmlns:p14="http://schemas.microsoft.com/office/powerpoint/2010/main" val="442989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73922"/>
            <a:ext cx="4690533" cy="76532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Work-related stress</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fontScale="925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HSE defines stress as the ‘adverse reaction people have to excessive pressures or other types of demand placed on them’</a:t>
            </a:r>
          </a:p>
          <a:p>
            <a:pPr marL="342900" indent="-342900">
              <a:buFont typeface="Arial"/>
              <a:buChar char="•"/>
            </a:pPr>
            <a:endParaRPr lang="en-US" sz="2000" b="0" dirty="0">
              <a:solidFill>
                <a:schemeClr val="tx1"/>
              </a:solidFill>
            </a:endParaRPr>
          </a:p>
          <a:p>
            <a:endParaRPr lang="en-US" sz="2000" b="0" dirty="0">
              <a:solidFill>
                <a:schemeClr val="tx1"/>
              </a:solidFill>
            </a:endParaRPr>
          </a:p>
          <a:p>
            <a:pPr marL="342900" indent="-342900">
              <a:buFont typeface="Arial"/>
              <a:buChar char="•"/>
            </a:pPr>
            <a:r>
              <a:rPr lang="en-US" sz="2000" b="0" dirty="0">
                <a:solidFill>
                  <a:schemeClr val="tx1"/>
                </a:solidFill>
              </a:rPr>
              <a:t>Work-related stress can lead to other conditions </a:t>
            </a:r>
          </a:p>
          <a:p>
            <a:pPr marL="342900" indent="-342900">
              <a:buFont typeface="Arial"/>
              <a:buChar char="•"/>
            </a:pPr>
            <a:endParaRPr lang="en-US" sz="2000" b="0" dirty="0">
              <a:solidFill>
                <a:schemeClr val="tx1"/>
              </a:solidFill>
            </a:endParaRPr>
          </a:p>
          <a:p>
            <a:endParaRPr lang="en-US" sz="2000" b="0" dirty="0">
              <a:solidFill>
                <a:schemeClr val="tx1"/>
              </a:solidFill>
            </a:endParaRPr>
          </a:p>
          <a:p>
            <a:pPr marL="342900" indent="-342900">
              <a:buFont typeface="Arial"/>
              <a:buChar char="•"/>
            </a:pPr>
            <a:r>
              <a:rPr lang="en-US" sz="2000" b="0" dirty="0">
                <a:solidFill>
                  <a:schemeClr val="tx1"/>
                </a:solidFill>
              </a:rPr>
              <a:t>2019 Acas poll found the most common causes of stress and/or anxiety for employees was: </a:t>
            </a:r>
          </a:p>
          <a:p>
            <a:pPr marL="800100" lvl="1" indent="-342900">
              <a:buFont typeface="Arial"/>
              <a:buChar char="•"/>
            </a:pPr>
            <a:endParaRPr lang="en-US" sz="600" b="0" dirty="0">
              <a:solidFill>
                <a:schemeClr val="tx1"/>
              </a:solidFill>
            </a:endParaRPr>
          </a:p>
          <a:p>
            <a:pPr lvl="1">
              <a:buSzPct val="81000"/>
            </a:pPr>
            <a:r>
              <a:rPr lang="en-GB" sz="2100" dirty="0"/>
              <a:t>			-Workload</a:t>
            </a:r>
          </a:p>
          <a:p>
            <a:pPr lvl="1">
              <a:buSzPct val="81000"/>
            </a:pPr>
            <a:r>
              <a:rPr lang="en-GB" sz="2100" dirty="0"/>
              <a:t>			-The way they were managed</a:t>
            </a:r>
          </a:p>
          <a:p>
            <a:pPr lvl="1">
              <a:buSzPct val="81000"/>
            </a:pPr>
            <a:r>
              <a:rPr lang="en-GB" sz="2100" dirty="0"/>
              <a:t>			-Work-life balance</a:t>
            </a:r>
          </a:p>
          <a:p>
            <a:pPr marL="800100" lvl="1" indent="-342900">
              <a:buFont typeface="Arial"/>
              <a:buChar char="•"/>
            </a:pPr>
            <a:endParaRPr lang="en-US" sz="600" b="0" dirty="0">
              <a:solidFill>
                <a:schemeClr val="tx1"/>
              </a:solidFill>
            </a:endParaRPr>
          </a:p>
          <a:p>
            <a:endParaRPr lang="en-US" sz="2000" b="0" dirty="0">
              <a:solidFill>
                <a:schemeClr val="tx1"/>
              </a:solidFill>
            </a:endParaRPr>
          </a:p>
          <a:p>
            <a:endParaRPr lang="en-US" sz="2000" b="0" dirty="0">
              <a:solidFill>
                <a:schemeClr val="tx1"/>
              </a:solidFill>
            </a:endParaRPr>
          </a:p>
        </p:txBody>
      </p:sp>
    </p:spTree>
    <p:extLst>
      <p:ext uri="{BB962C8B-B14F-4D97-AF65-F5344CB8AC3E}">
        <p14:creationId xmlns:p14="http://schemas.microsoft.com/office/powerpoint/2010/main" val="565340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541210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3000" dirty="0"/>
              <a:t>Other common workplace issues</a:t>
            </a:r>
          </a:p>
          <a:p>
            <a:endParaRPr lang="en-US" dirty="0"/>
          </a:p>
        </p:txBody>
      </p:sp>
      <p:sp>
        <p:nvSpPr>
          <p:cNvPr id="6"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dirty="0">
                <a:solidFill>
                  <a:schemeClr val="tx1"/>
                </a:solidFill>
              </a:rPr>
              <a:t>Poor mental health can lead to:</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Low job satisfaction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Lack of motivation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Workplace disputes </a:t>
            </a:r>
            <a:endParaRPr lang="en-US" sz="18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45718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05343"/>
            <a:ext cx="4690533" cy="119052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COVID-19 </a:t>
            </a:r>
          </a:p>
        </p:txBody>
      </p:sp>
      <p:sp>
        <p:nvSpPr>
          <p:cNvPr id="6"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The law still applies during the COVID-19 crisis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The HSE is still investigating work related deaths, major injuries and dangerous occurrences</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The law is applicable to home workers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Employers with people in their offices/on site should ensure that employees can follow Public Health England guidelines, e.g. social distancing and hygiene advice </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067614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5143656"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3000" dirty="0"/>
              <a:t>Mental health during COVID-19</a:t>
            </a:r>
          </a:p>
        </p:txBody>
      </p:sp>
      <p:sp>
        <p:nvSpPr>
          <p:cNvPr id="6"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New routine for many employees either working from home or being put on furlough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Employer’s health and safety duty extends to employees working from home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Keep lines of communication open, stay connected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Maintaining work life balance, promote wellbeing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Address concerns about return to work </a:t>
            </a:r>
          </a:p>
        </p:txBody>
      </p:sp>
    </p:spTree>
    <p:extLst>
      <p:ext uri="{BB962C8B-B14F-4D97-AF65-F5344CB8AC3E}">
        <p14:creationId xmlns:p14="http://schemas.microsoft.com/office/powerpoint/2010/main" val="884920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5311435"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3000" dirty="0"/>
              <a:t>Legal risks – health and safety </a:t>
            </a:r>
          </a:p>
        </p:txBody>
      </p:sp>
      <p:sp>
        <p:nvSpPr>
          <p:cNvPr id="6" name="Title 1"/>
          <p:cNvSpPr txBox="1">
            <a:spLocks/>
          </p:cNvSpPr>
          <p:nvPr/>
        </p:nvSpPr>
        <p:spPr>
          <a:xfrm>
            <a:off x="550332" y="2529415"/>
            <a:ext cx="8053917" cy="3666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For employers, the main common law duties are:</a:t>
            </a:r>
          </a:p>
          <a:p>
            <a:endParaRPr lang="en-US" sz="2000" b="0" dirty="0">
              <a:solidFill>
                <a:schemeClr val="tx1"/>
              </a:solidFill>
            </a:endParaRPr>
          </a:p>
          <a:p>
            <a:endParaRPr lang="en-US" sz="2000" b="0" dirty="0">
              <a:solidFill>
                <a:schemeClr val="tx1"/>
              </a:solidFill>
            </a:endParaRPr>
          </a:p>
          <a:p>
            <a:r>
              <a:rPr lang="en-US" sz="2000" b="0" dirty="0">
                <a:solidFill>
                  <a:schemeClr val="tx1"/>
                </a:solidFill>
              </a:rPr>
              <a:t>	- A duty to take reasonable care for the health and safety of their 			  employees, covering both physical and </a:t>
            </a:r>
            <a:r>
              <a:rPr lang="en-US" sz="2000" dirty="0">
                <a:solidFill>
                  <a:schemeClr val="tx1"/>
                </a:solidFill>
              </a:rPr>
              <a:t>mental </a:t>
            </a:r>
            <a:r>
              <a:rPr lang="en-US" sz="2000" b="0" dirty="0">
                <a:solidFill>
                  <a:schemeClr val="tx1"/>
                </a:solidFill>
              </a:rPr>
              <a:t>injuries. </a:t>
            </a:r>
          </a:p>
          <a:p>
            <a:endParaRPr lang="en-US" sz="2000" b="0" dirty="0">
              <a:solidFill>
                <a:schemeClr val="tx1"/>
              </a:solidFill>
            </a:endParaRPr>
          </a:p>
          <a:p>
            <a:endParaRPr lang="en-US" sz="2000" b="0" dirty="0">
              <a:solidFill>
                <a:schemeClr val="tx1"/>
              </a:solidFill>
            </a:endParaRPr>
          </a:p>
          <a:p>
            <a:r>
              <a:rPr lang="en-US" sz="2000" b="0" dirty="0">
                <a:solidFill>
                  <a:schemeClr val="tx1"/>
                </a:solidFill>
              </a:rPr>
              <a:t>	- A duty to maintain mutual trust and confidence. </a:t>
            </a:r>
          </a:p>
          <a:p>
            <a:endParaRPr lang="en-US" sz="2000" b="0" dirty="0">
              <a:solidFill>
                <a:schemeClr val="tx1"/>
              </a:solidFill>
            </a:endParaRPr>
          </a:p>
          <a:p>
            <a:endParaRPr lang="en-US" sz="2000" b="0" dirty="0">
              <a:solidFill>
                <a:schemeClr val="tx1"/>
              </a:solidFill>
            </a:endParaRPr>
          </a:p>
          <a:p>
            <a:endParaRPr lang="en-US" sz="2000" b="0" dirty="0">
              <a:solidFill>
                <a:schemeClr val="tx1"/>
              </a:solidFill>
            </a:endParaRPr>
          </a:p>
        </p:txBody>
      </p:sp>
    </p:spTree>
    <p:extLst>
      <p:ext uri="{BB962C8B-B14F-4D97-AF65-F5344CB8AC3E}">
        <p14:creationId xmlns:p14="http://schemas.microsoft.com/office/powerpoint/2010/main" val="1172848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6" name="Title 1"/>
          <p:cNvSpPr txBox="1">
            <a:spLocks/>
          </p:cNvSpPr>
          <p:nvPr/>
        </p:nvSpPr>
        <p:spPr>
          <a:xfrm>
            <a:off x="550332" y="2529415"/>
            <a:ext cx="8053917" cy="366611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Health and Safety at Work Act 1974 (HSWA) imposes a general duty on employers to ensure, so far as it reasonably practicable the ‘health, safety and welfare’ of their employees at work (s2(1)). This includes stress at work</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They have a duty to ensure so far as is reasonably practicable, persons not in employment who may be affected are not exposed to risks (s3(1))</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Criminal law aimed at protecting employees and others who may be affected by work activities. Enforced mainly by HSE and local authorities  </a:t>
            </a:r>
            <a:endParaRPr lang="en-US" sz="2000" b="0" i="1" dirty="0">
              <a:solidFill>
                <a:schemeClr val="tx1"/>
              </a:solidFill>
            </a:endParaRPr>
          </a:p>
          <a:p>
            <a:endParaRPr lang="en-US" sz="2000" b="0" dirty="0">
              <a:solidFill>
                <a:schemeClr val="tx1"/>
              </a:solidFill>
            </a:endParaRPr>
          </a:p>
        </p:txBody>
      </p:sp>
      <p:sp>
        <p:nvSpPr>
          <p:cNvPr id="7" name="Title 1">
            <a:extLst>
              <a:ext uri="{FF2B5EF4-FFF2-40B4-BE49-F238E27FC236}">
                <a16:creationId xmlns:a16="http://schemas.microsoft.com/office/drawing/2014/main" id="{2EC32DC5-79B4-48D4-A079-D6ACC4C49EBF}"/>
              </a:ext>
            </a:extLst>
          </p:cNvPr>
          <p:cNvSpPr txBox="1">
            <a:spLocks/>
          </p:cNvSpPr>
          <p:nvPr/>
        </p:nvSpPr>
        <p:spPr>
          <a:xfrm>
            <a:off x="325967" y="883048"/>
            <a:ext cx="5311435"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3000" dirty="0"/>
              <a:t>Legal risks – health and safety </a:t>
            </a:r>
          </a:p>
        </p:txBody>
      </p:sp>
    </p:spTree>
    <p:extLst>
      <p:ext uri="{BB962C8B-B14F-4D97-AF65-F5344CB8AC3E}">
        <p14:creationId xmlns:p14="http://schemas.microsoft.com/office/powerpoint/2010/main" val="342092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Legal risks – MHSW</a:t>
            </a:r>
          </a:p>
        </p:txBody>
      </p:sp>
      <p:sp>
        <p:nvSpPr>
          <p:cNvPr id="6"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The Management of H&amp;S at Work Regulations 1999 (MHSW Regulations) 	</a:t>
            </a:r>
          </a:p>
          <a:p>
            <a:r>
              <a:rPr lang="en-US" sz="2000" b="0" dirty="0">
                <a:solidFill>
                  <a:schemeClr val="tx1"/>
                </a:solidFill>
              </a:rPr>
              <a:t>	- risk assessments</a:t>
            </a:r>
          </a:p>
          <a:p>
            <a:r>
              <a:rPr lang="en-US" sz="2000" b="0" dirty="0">
                <a:solidFill>
                  <a:schemeClr val="tx1"/>
                </a:solidFill>
              </a:rPr>
              <a:t>	- principles of prevention</a:t>
            </a:r>
          </a:p>
          <a:p>
            <a:r>
              <a:rPr lang="en-US" sz="2000" b="0" dirty="0">
                <a:solidFill>
                  <a:schemeClr val="tx1"/>
                </a:solidFill>
              </a:rPr>
              <a:t>	- providing necessary information to employees. </a:t>
            </a:r>
          </a:p>
          <a:p>
            <a:r>
              <a:rPr lang="en-US" sz="2000" b="0" dirty="0">
                <a:solidFill>
                  <a:schemeClr val="tx1"/>
                </a:solidFill>
              </a:rPr>
              <a:t>	</a:t>
            </a:r>
            <a:r>
              <a:rPr lang="en-US" sz="1800" b="0" dirty="0">
                <a:solidFill>
                  <a:schemeClr val="tx1"/>
                </a:solidFill>
              </a:rPr>
              <a:t>- </a:t>
            </a:r>
            <a:r>
              <a:rPr lang="en-US" sz="2000" b="0" dirty="0">
                <a:solidFill>
                  <a:schemeClr val="tx1"/>
                </a:solidFill>
              </a:rPr>
              <a:t>appointing a ‘competent person’ to oversee general health and safety </a:t>
            </a:r>
          </a:p>
          <a:p>
            <a:r>
              <a:rPr lang="en-US" sz="2000" b="0" dirty="0">
                <a:solidFill>
                  <a:schemeClr val="tx1"/>
                </a:solidFill>
              </a:rPr>
              <a:t>	- up to date health and safety policy </a:t>
            </a:r>
          </a:p>
          <a:p>
            <a:r>
              <a:rPr lang="en-US" sz="2000" b="0" dirty="0">
                <a:solidFill>
                  <a:schemeClr val="tx1"/>
                </a:solidFill>
              </a:rPr>
              <a:t>	- training  </a:t>
            </a:r>
            <a:endParaRPr lang="en-US" sz="2000" b="0" i="1" dirty="0">
              <a:solidFill>
                <a:schemeClr val="tx1"/>
              </a:solidFill>
            </a:endParaRPr>
          </a:p>
          <a:p>
            <a:endParaRPr lang="en-US" sz="2000" b="0" dirty="0">
              <a:solidFill>
                <a:schemeClr val="tx1"/>
              </a:solidFill>
            </a:endParaRPr>
          </a:p>
        </p:txBody>
      </p:sp>
    </p:spTree>
    <p:extLst>
      <p:ext uri="{BB962C8B-B14F-4D97-AF65-F5344CB8AC3E}">
        <p14:creationId xmlns:p14="http://schemas.microsoft.com/office/powerpoint/2010/main" val="246738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long-green-arrow.png">
            <a:extLst>
              <a:ext uri="{FF2B5EF4-FFF2-40B4-BE49-F238E27FC236}">
                <a16:creationId xmlns:a16="http://schemas.microsoft.com/office/drawing/2014/main" id="{3604814C-EDEC-4151-98E2-730E5051973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txBox="1">
            <a:spLocks/>
          </p:cNvSpPr>
          <p:nvPr/>
        </p:nvSpPr>
        <p:spPr>
          <a:xfrm>
            <a:off x="325967" y="883048"/>
            <a:ext cx="5378547"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HSE Management Standards </a:t>
            </a:r>
          </a:p>
        </p:txBody>
      </p:sp>
      <p:sp>
        <p:nvSpPr>
          <p:cNvPr id="11"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Represent a set of conditions that if present:</a:t>
            </a:r>
          </a:p>
          <a:p>
            <a:r>
              <a:rPr lang="en-US" sz="2000" b="0" dirty="0">
                <a:solidFill>
                  <a:schemeClr val="tx1"/>
                </a:solidFill>
              </a:rPr>
              <a:t>	- </a:t>
            </a:r>
            <a:r>
              <a:rPr lang="en-US" sz="1800" b="0" dirty="0">
                <a:solidFill>
                  <a:schemeClr val="tx1"/>
                </a:solidFill>
              </a:rPr>
              <a:t>Demonstrate good practice through a step-by-step risk assessment </a:t>
            </a:r>
          </a:p>
          <a:p>
            <a:r>
              <a:rPr lang="en-US" sz="1800" b="0" dirty="0">
                <a:solidFill>
                  <a:schemeClr val="tx1"/>
                </a:solidFill>
              </a:rPr>
              <a:t>	- Allows assessment through using pre-existing data, surveys and techniques </a:t>
            </a:r>
          </a:p>
          <a:p>
            <a:r>
              <a:rPr lang="en-US" sz="1800" b="0" dirty="0">
                <a:solidFill>
                  <a:schemeClr val="tx1"/>
                </a:solidFill>
              </a:rPr>
              <a:t>	- Promotes active discussion and working in partnership</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They cover six key areas:</a:t>
            </a:r>
          </a:p>
          <a:p>
            <a:r>
              <a:rPr lang="en-US" sz="2000" b="0" dirty="0">
                <a:solidFill>
                  <a:schemeClr val="tx1"/>
                </a:solidFill>
              </a:rPr>
              <a:t>	-</a:t>
            </a:r>
            <a:r>
              <a:rPr lang="en-US" sz="1800" b="0" dirty="0">
                <a:solidFill>
                  <a:schemeClr val="tx1"/>
                </a:solidFill>
              </a:rPr>
              <a:t> Demands </a:t>
            </a:r>
          </a:p>
          <a:p>
            <a:r>
              <a:rPr lang="en-US" sz="1800" b="0" dirty="0">
                <a:solidFill>
                  <a:schemeClr val="tx1"/>
                </a:solidFill>
              </a:rPr>
              <a:t>	- Control </a:t>
            </a:r>
          </a:p>
          <a:p>
            <a:r>
              <a:rPr lang="en-US" sz="1800" b="0" dirty="0">
                <a:solidFill>
                  <a:schemeClr val="tx1"/>
                </a:solidFill>
              </a:rPr>
              <a:t>	- Support </a:t>
            </a:r>
          </a:p>
          <a:p>
            <a:r>
              <a:rPr lang="en-US" sz="1800" b="0" dirty="0">
                <a:solidFill>
                  <a:schemeClr val="tx1"/>
                </a:solidFill>
              </a:rPr>
              <a:t>	- Relationships </a:t>
            </a:r>
          </a:p>
          <a:p>
            <a:r>
              <a:rPr lang="en-US" sz="1800" b="0" dirty="0">
                <a:solidFill>
                  <a:schemeClr val="tx1"/>
                </a:solidFill>
              </a:rPr>
              <a:t>	- Role </a:t>
            </a:r>
          </a:p>
          <a:p>
            <a:r>
              <a:rPr lang="en-US" sz="1800" b="0" dirty="0">
                <a:solidFill>
                  <a:schemeClr val="tx1"/>
                </a:solidFill>
              </a:rPr>
              <a:t>	- Change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3618018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637563"/>
            <a:ext cx="4690533" cy="135830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Legal risk issues – potential claims </a:t>
            </a:r>
          </a:p>
        </p:txBody>
      </p:sp>
      <p:sp>
        <p:nvSpPr>
          <p:cNvPr id="6" name="Title 1"/>
          <p:cNvSpPr txBox="1">
            <a:spLocks/>
          </p:cNvSpPr>
          <p:nvPr/>
        </p:nvSpPr>
        <p:spPr>
          <a:xfrm>
            <a:off x="550332" y="2529415"/>
            <a:ext cx="8053917" cy="4027344"/>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dirty="0">
                <a:solidFill>
                  <a:schemeClr val="tx1"/>
                </a:solidFill>
              </a:rPr>
              <a:t>Personal injury </a:t>
            </a:r>
            <a:r>
              <a:rPr lang="en-US" sz="2000" b="0" dirty="0">
                <a:solidFill>
                  <a:schemeClr val="tx1"/>
                </a:solidFill>
              </a:rPr>
              <a:t>– breach of duty – importance of EAP, and vicarious liability.</a:t>
            </a:r>
          </a:p>
          <a:p>
            <a:pPr marL="342900" indent="-342900">
              <a:buFont typeface="Arial"/>
              <a:buChar char="•"/>
            </a:pPr>
            <a:endParaRPr lang="en-US" sz="2000" b="0" dirty="0">
              <a:solidFill>
                <a:schemeClr val="tx1"/>
              </a:solidFill>
            </a:endParaRPr>
          </a:p>
          <a:p>
            <a:pPr marL="342900" indent="-342900">
              <a:buFont typeface="Arial"/>
              <a:buChar char="•"/>
            </a:pPr>
            <a:r>
              <a:rPr lang="en-US" sz="2000" dirty="0">
                <a:solidFill>
                  <a:schemeClr val="tx1"/>
                </a:solidFill>
              </a:rPr>
              <a:t>Breach of contract </a:t>
            </a:r>
            <a:r>
              <a:rPr lang="en-US" sz="2000" b="0" dirty="0">
                <a:solidFill>
                  <a:schemeClr val="tx1"/>
                </a:solidFill>
              </a:rPr>
              <a:t>– relationship trust and confidence, constructive dismissal.</a:t>
            </a:r>
          </a:p>
          <a:p>
            <a:pPr marL="342900" indent="-342900">
              <a:buFont typeface="Arial"/>
              <a:buChar char="•"/>
            </a:pPr>
            <a:endParaRPr lang="en-US" sz="2000" b="0" dirty="0">
              <a:solidFill>
                <a:schemeClr val="tx1"/>
              </a:solidFill>
            </a:endParaRPr>
          </a:p>
          <a:p>
            <a:pPr marL="342900" indent="-342900">
              <a:buFont typeface="Arial"/>
              <a:buChar char="•"/>
            </a:pPr>
            <a:r>
              <a:rPr lang="en-US" sz="2000" dirty="0">
                <a:solidFill>
                  <a:schemeClr val="tx1"/>
                </a:solidFill>
              </a:rPr>
              <a:t>Unfair dismissal/Automatically unfair </a:t>
            </a:r>
            <a:r>
              <a:rPr lang="en-US" sz="2000" b="0" dirty="0">
                <a:solidFill>
                  <a:schemeClr val="tx1"/>
                </a:solidFill>
              </a:rPr>
              <a:t>– sickness management/ health and safety. </a:t>
            </a:r>
          </a:p>
          <a:p>
            <a:pPr marL="342900" indent="-342900">
              <a:buFont typeface="Arial"/>
              <a:buChar char="•"/>
            </a:pPr>
            <a:endParaRPr lang="en-US" sz="2000" b="0" dirty="0">
              <a:solidFill>
                <a:schemeClr val="tx1"/>
              </a:solidFill>
            </a:endParaRPr>
          </a:p>
          <a:p>
            <a:pPr marL="342900" indent="-342900">
              <a:buFont typeface="Arial"/>
              <a:buChar char="•"/>
            </a:pPr>
            <a:r>
              <a:rPr lang="en-US" sz="2000" dirty="0">
                <a:solidFill>
                  <a:schemeClr val="tx1"/>
                </a:solidFill>
              </a:rPr>
              <a:t>Disability discrimination</a:t>
            </a:r>
          </a:p>
          <a:p>
            <a:pPr marL="342900" indent="-342900">
              <a:buFont typeface="Arial"/>
              <a:buChar char="•"/>
            </a:pPr>
            <a:endParaRPr lang="en-US" sz="2000" b="0" i="1" dirty="0">
              <a:solidFill>
                <a:schemeClr val="tx1"/>
              </a:solidFill>
            </a:endParaRPr>
          </a:p>
          <a:p>
            <a:pPr marL="342900" indent="-342900">
              <a:buFont typeface="Arial"/>
              <a:buChar char="•"/>
            </a:pPr>
            <a:r>
              <a:rPr lang="en-US" sz="2000" dirty="0">
                <a:solidFill>
                  <a:schemeClr val="tx1"/>
                </a:solidFill>
              </a:rPr>
              <a:t>Harassment and Protection from Harassment Act 1997</a:t>
            </a:r>
            <a:r>
              <a:rPr lang="en-US" sz="2000" i="1" dirty="0">
                <a:solidFill>
                  <a:schemeClr val="tx1"/>
                </a:solidFill>
              </a:rPr>
              <a:t> – </a:t>
            </a:r>
            <a:r>
              <a:rPr lang="en-US" sz="2000" b="0" dirty="0">
                <a:solidFill>
                  <a:schemeClr val="tx1"/>
                </a:solidFill>
              </a:rPr>
              <a:t>prohibits “</a:t>
            </a:r>
            <a:r>
              <a:rPr lang="en-US" sz="2000" b="0" i="1" dirty="0">
                <a:solidFill>
                  <a:schemeClr val="tx1"/>
                </a:solidFill>
              </a:rPr>
              <a:t>course of conduct which amounts to harassment” </a:t>
            </a:r>
            <a:r>
              <a:rPr lang="en-US" sz="2000" b="0" dirty="0">
                <a:solidFill>
                  <a:schemeClr val="tx1"/>
                </a:solidFill>
              </a:rPr>
              <a:t>and which that person knows or ought to know amounts to harassment. Vicarious liability.  </a:t>
            </a:r>
            <a:endParaRPr lang="en-US" sz="2000" b="0" i="1"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3405142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242672"/>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Liability for discrimination </a:t>
            </a:r>
          </a:p>
        </p:txBody>
      </p:sp>
      <p:sp>
        <p:nvSpPr>
          <p:cNvPr id="6" name="Title 1"/>
          <p:cNvSpPr txBox="1">
            <a:spLocks/>
          </p:cNvSpPr>
          <p:nvPr/>
        </p:nvSpPr>
        <p:spPr>
          <a:xfrm>
            <a:off x="550332" y="2425541"/>
            <a:ext cx="8053917" cy="424959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dirty="0">
                <a:solidFill>
                  <a:schemeClr val="tx1"/>
                </a:solidFill>
              </a:rPr>
              <a:t>Vicarious liability</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Individual liability </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Possible defence </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No need for two years’ service </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Unlimited compensation  </a:t>
            </a:r>
          </a:p>
        </p:txBody>
      </p:sp>
    </p:spTree>
    <p:extLst>
      <p:ext uri="{BB962C8B-B14F-4D97-AF65-F5344CB8AC3E}">
        <p14:creationId xmlns:p14="http://schemas.microsoft.com/office/powerpoint/2010/main" val="3604457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t>
            </a:r>
          </a:p>
        </p:txBody>
      </p:sp>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5017820"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Protection from harassment </a:t>
            </a:r>
          </a:p>
        </p:txBody>
      </p:sp>
      <p:sp>
        <p:nvSpPr>
          <p:cNvPr id="6" name="Title 1"/>
          <p:cNvSpPr txBox="1">
            <a:spLocks/>
          </p:cNvSpPr>
          <p:nvPr/>
        </p:nvSpPr>
        <p:spPr>
          <a:xfrm>
            <a:off x="550332" y="2391557"/>
            <a:ext cx="8053917" cy="416520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dirty="0">
                <a:solidFill>
                  <a:schemeClr val="tx1"/>
                </a:solidFill>
              </a:rPr>
              <a:t>Employees may bring </a:t>
            </a:r>
            <a:r>
              <a:rPr lang="en-US" sz="2000" dirty="0" err="1">
                <a:solidFill>
                  <a:schemeClr val="tx1"/>
                </a:solidFill>
              </a:rPr>
              <a:t>PfH</a:t>
            </a:r>
            <a:r>
              <a:rPr lang="en-US" sz="2000" dirty="0">
                <a:solidFill>
                  <a:schemeClr val="tx1"/>
                </a:solidFill>
              </a:rPr>
              <a:t> claims because:</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Conduct does not need to be based on a protected characteristic </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No </a:t>
            </a:r>
            <a:r>
              <a:rPr lang="en-US" sz="2000" b="0" i="1" dirty="0">
                <a:solidFill>
                  <a:schemeClr val="tx1"/>
                </a:solidFill>
              </a:rPr>
              <a:t>“reasonable steps” </a:t>
            </a:r>
            <a:r>
              <a:rPr lang="en-US" sz="2000" b="0" dirty="0">
                <a:solidFill>
                  <a:schemeClr val="tx1"/>
                </a:solidFill>
              </a:rPr>
              <a:t>defence – even if an employer has trained its workforce and has an anti-harassment policy in place it could still find itself liable for harassment </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In England – six years limitation, rather than the ordinary three-year limitation period for PI claims or three months for a discrimination claim in the tribunal</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Example – compensation £850,000 conduct by peers</a:t>
            </a:r>
          </a:p>
        </p:txBody>
      </p:sp>
    </p:spTree>
    <p:extLst>
      <p:ext uri="{BB962C8B-B14F-4D97-AF65-F5344CB8AC3E}">
        <p14:creationId xmlns:p14="http://schemas.microsoft.com/office/powerpoint/2010/main" val="986785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orang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975875"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3000" dirty="0"/>
              <a:t>Thriving at Work Review 2017 </a:t>
            </a:r>
          </a:p>
        </p:txBody>
      </p:sp>
      <p:sp>
        <p:nvSpPr>
          <p:cNvPr id="6" name="Title 1"/>
          <p:cNvSpPr txBox="1">
            <a:spLocks/>
          </p:cNvSpPr>
          <p:nvPr/>
        </p:nvSpPr>
        <p:spPr>
          <a:xfrm>
            <a:off x="325968" y="2379365"/>
            <a:ext cx="8488311" cy="4328585"/>
          </a:xfrm>
          <a:prstGeom prst="rect">
            <a:avLst/>
          </a:prstGeom>
          <a:solidFill>
            <a:schemeClr val="bg1">
              <a:lumMod val="95000"/>
            </a:schemeClr>
          </a:solidFill>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Independent review by Lord Stevenson and Paul Farmer (Chief Executive of Mind) to look at how employers could support the mental health of their employees</a:t>
            </a:r>
          </a:p>
          <a:p>
            <a:endParaRPr lang="en-US" sz="2000" b="0" dirty="0">
              <a:solidFill>
                <a:schemeClr val="tx1"/>
              </a:solidFill>
            </a:endParaRPr>
          </a:p>
          <a:p>
            <a:pPr marL="342900" indent="-342900">
              <a:buFont typeface="Arial"/>
              <a:buChar char="•"/>
            </a:pPr>
            <a:r>
              <a:rPr lang="en-US" sz="2000" b="0" dirty="0">
                <a:solidFill>
                  <a:schemeClr val="tx1"/>
                </a:solidFill>
              </a:rPr>
              <a:t>Deloitte analysis found poor mental health costs employers between £33 billion and £42 billion a year</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Set out six core mental health standards – companies should implement regardless of size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Accepted by Government in ‘improving Lives’ paper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Used to develop ‘Health and Wellbeing framework’ </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531693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22121"/>
            <a:ext cx="4690533" cy="1173747"/>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ACAS guidance </a:t>
            </a:r>
          </a:p>
        </p:txBody>
      </p:sp>
      <p:sp>
        <p:nvSpPr>
          <p:cNvPr id="6" name="Title 1"/>
          <p:cNvSpPr txBox="1">
            <a:spLocks/>
          </p:cNvSpPr>
          <p:nvPr/>
        </p:nvSpPr>
        <p:spPr>
          <a:xfrm>
            <a:off x="325967" y="2391557"/>
            <a:ext cx="8379122" cy="4226413"/>
          </a:xfrm>
          <a:prstGeom prst="rect">
            <a:avLst/>
          </a:prstGeom>
          <a:solidFill>
            <a:schemeClr val="bg1">
              <a:lumMod val="95000"/>
            </a:schemeClr>
          </a:solidFill>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Acas – ‘Health and </a:t>
            </a:r>
            <a:r>
              <a:rPr lang="en-US" sz="2000" b="0" u="sng" dirty="0">
                <a:solidFill>
                  <a:schemeClr val="tx1"/>
                </a:solidFill>
              </a:rPr>
              <a:t>wellbeing</a:t>
            </a:r>
            <a:r>
              <a:rPr lang="en-US" sz="2000" b="0" dirty="0">
                <a:solidFill>
                  <a:schemeClr val="tx1"/>
                </a:solidFill>
              </a:rPr>
              <a:t>’ – advice on:</a:t>
            </a:r>
          </a:p>
          <a:p>
            <a:r>
              <a:rPr lang="en-US" sz="2000" b="0" i="1" dirty="0">
                <a:solidFill>
                  <a:schemeClr val="tx1"/>
                </a:solidFill>
              </a:rPr>
              <a:t>	- </a:t>
            </a:r>
            <a:r>
              <a:rPr lang="en-US" sz="1800" b="0" dirty="0">
                <a:solidFill>
                  <a:schemeClr val="tx1"/>
                </a:solidFill>
              </a:rPr>
              <a:t>Coronavirus and mental health at work;</a:t>
            </a:r>
          </a:p>
          <a:p>
            <a:r>
              <a:rPr lang="en-US" sz="1800" b="0" i="1" dirty="0">
                <a:solidFill>
                  <a:schemeClr val="tx1"/>
                </a:solidFill>
              </a:rPr>
              <a:t>	- </a:t>
            </a:r>
            <a:r>
              <a:rPr lang="en-US" sz="1800" b="0" dirty="0">
                <a:solidFill>
                  <a:schemeClr val="tx1"/>
                </a:solidFill>
              </a:rPr>
              <a:t>Supporting mental health in the workplace </a:t>
            </a:r>
          </a:p>
          <a:p>
            <a:r>
              <a:rPr lang="en-US" sz="1800" b="0" i="1" dirty="0">
                <a:solidFill>
                  <a:schemeClr val="tx1"/>
                </a:solidFill>
              </a:rPr>
              <a:t>	- </a:t>
            </a:r>
            <a:r>
              <a:rPr lang="en-US" sz="1800" b="0" dirty="0">
                <a:solidFill>
                  <a:schemeClr val="tx1"/>
                </a:solidFill>
              </a:rPr>
              <a:t>Using occupational health at work </a:t>
            </a:r>
          </a:p>
          <a:p>
            <a:endParaRPr lang="en-US" sz="2000" b="0" i="1" dirty="0">
              <a:solidFill>
                <a:schemeClr val="tx1"/>
              </a:solidFill>
            </a:endParaRPr>
          </a:p>
          <a:p>
            <a:pPr marL="342900" indent="-342900">
              <a:buFont typeface="Arial" panose="020B0604020202020204" pitchFamily="34" charset="0"/>
              <a:buChar char="•"/>
            </a:pPr>
            <a:r>
              <a:rPr lang="en-US" sz="2000" b="0" dirty="0">
                <a:solidFill>
                  <a:schemeClr val="tx1"/>
                </a:solidFill>
              </a:rPr>
              <a:t>Acas suggests the factors managers can control when it comes to mental health at work:</a:t>
            </a:r>
          </a:p>
          <a:p>
            <a:r>
              <a:rPr lang="en-US" sz="2000" b="0" dirty="0">
                <a:solidFill>
                  <a:schemeClr val="tx1"/>
                </a:solidFill>
              </a:rPr>
              <a:t>	- </a:t>
            </a:r>
            <a:r>
              <a:rPr lang="en-US" sz="1800" b="0" dirty="0">
                <a:solidFill>
                  <a:schemeClr val="tx1"/>
                </a:solidFill>
              </a:rPr>
              <a:t>Workload </a:t>
            </a:r>
          </a:p>
          <a:p>
            <a:r>
              <a:rPr lang="en-US" sz="1800" b="0" dirty="0">
                <a:solidFill>
                  <a:schemeClr val="tx1"/>
                </a:solidFill>
              </a:rPr>
              <a:t>	- Work variety </a:t>
            </a:r>
          </a:p>
          <a:p>
            <a:r>
              <a:rPr lang="en-US" sz="1800" b="0" dirty="0">
                <a:solidFill>
                  <a:schemeClr val="tx1"/>
                </a:solidFill>
              </a:rPr>
              <a:t>	- Work relationships </a:t>
            </a:r>
          </a:p>
          <a:p>
            <a:r>
              <a:rPr lang="en-US" sz="1800" b="0" dirty="0">
                <a:solidFill>
                  <a:schemeClr val="tx1"/>
                </a:solidFill>
              </a:rPr>
              <a:t>	- Involvement </a:t>
            </a:r>
          </a:p>
          <a:p>
            <a:r>
              <a:rPr lang="en-US" sz="1800" b="0" dirty="0">
                <a:solidFill>
                  <a:schemeClr val="tx1"/>
                </a:solidFill>
              </a:rPr>
              <a:t>	- Culture of disclosure </a:t>
            </a:r>
          </a:p>
          <a:p>
            <a:r>
              <a:rPr lang="en-US" sz="1800" b="0" dirty="0">
                <a:solidFill>
                  <a:schemeClr val="tx1"/>
                </a:solidFill>
              </a:rPr>
              <a:t>	- Communication </a:t>
            </a:r>
          </a:p>
          <a:p>
            <a:r>
              <a:rPr lang="en-US" sz="1800" b="0" dirty="0">
                <a:solidFill>
                  <a:schemeClr val="tx1"/>
                </a:solidFill>
              </a:rPr>
              <a:t>	- Bullying </a:t>
            </a:r>
            <a:endParaRPr lang="en-US" sz="180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79609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orang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5068154"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Other guidance and support </a:t>
            </a:r>
          </a:p>
        </p:txBody>
      </p:sp>
      <p:sp>
        <p:nvSpPr>
          <p:cNvPr id="6" name="Title 1"/>
          <p:cNvSpPr txBox="1">
            <a:spLocks/>
          </p:cNvSpPr>
          <p:nvPr/>
        </p:nvSpPr>
        <p:spPr>
          <a:xfrm>
            <a:off x="325967" y="2391557"/>
            <a:ext cx="8586385" cy="4151303"/>
          </a:xfrm>
          <a:prstGeom prst="rect">
            <a:avLst/>
          </a:prstGeom>
          <a:solidFill>
            <a:schemeClr val="bg1">
              <a:lumMod val="95000"/>
            </a:schemeClr>
          </a:solidFill>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dirty="0">
                <a:solidFill>
                  <a:schemeClr val="tx1"/>
                </a:solidFill>
              </a:rPr>
              <a:t>Guidance for line managers</a:t>
            </a:r>
            <a:r>
              <a:rPr lang="en-US" sz="2000" b="0" dirty="0">
                <a:solidFill>
                  <a:schemeClr val="tx1"/>
                </a:solidFill>
              </a:rPr>
              <a:t>: Recruiting, managing and developing people with a disability or health condition </a:t>
            </a:r>
          </a:p>
          <a:p>
            <a:endParaRPr lang="en-US" sz="2000" b="0" u="sng" dirty="0">
              <a:solidFill>
                <a:schemeClr val="tx1"/>
              </a:solidFill>
            </a:endParaRPr>
          </a:p>
          <a:p>
            <a:pPr marL="342900" indent="-342900">
              <a:buFont typeface="Arial"/>
              <a:buChar char="•"/>
            </a:pPr>
            <a:r>
              <a:rPr lang="en-GB" sz="2000" b="0" dirty="0">
                <a:solidFill>
                  <a:schemeClr val="tx1"/>
                </a:solidFill>
              </a:rPr>
              <a:t>Access to Work – </a:t>
            </a:r>
            <a:r>
              <a:rPr lang="en-GB" sz="2000" b="0" u="sng" dirty="0">
                <a:solidFill>
                  <a:schemeClr val="tx1"/>
                </a:solidFill>
                <a:hlinkClick r:id="rId5"/>
              </a:rPr>
              <a:t>www.gov.uk/access-to-work</a:t>
            </a:r>
            <a:endParaRPr lang="en-GB" sz="2000" b="0" u="sng" dirty="0">
              <a:solidFill>
                <a:schemeClr val="tx1"/>
              </a:solidFill>
            </a:endParaRPr>
          </a:p>
          <a:p>
            <a:pPr marL="342900" indent="-342900">
              <a:buFont typeface="Arial"/>
              <a:buChar char="•"/>
            </a:pPr>
            <a:r>
              <a:rPr lang="en-GB" sz="2000" b="0" dirty="0">
                <a:solidFill>
                  <a:schemeClr val="tx1"/>
                </a:solidFill>
              </a:rPr>
              <a:t>Business in the Community – </a:t>
            </a:r>
            <a:r>
              <a:rPr lang="en-GB" sz="2000" b="0" u="sng" dirty="0">
                <a:solidFill>
                  <a:schemeClr val="tx1"/>
                </a:solidFill>
                <a:hlinkClick r:id="rId6"/>
              </a:rPr>
              <a:t>www.bitc.org.uk</a:t>
            </a:r>
            <a:endParaRPr lang="en-GB" sz="2000" b="0" u="sng" dirty="0">
              <a:solidFill>
                <a:schemeClr val="tx1"/>
              </a:solidFill>
            </a:endParaRPr>
          </a:p>
          <a:p>
            <a:pPr marL="342900" indent="-342900">
              <a:buFont typeface="Arial"/>
              <a:buChar char="•"/>
            </a:pPr>
            <a:r>
              <a:rPr lang="en-GB" sz="2000" b="0" dirty="0">
                <a:solidFill>
                  <a:schemeClr val="tx1"/>
                </a:solidFill>
              </a:rPr>
              <a:t>Mind – </a:t>
            </a:r>
            <a:r>
              <a:rPr lang="en-GB" sz="2000" b="0" u="sng" dirty="0">
                <a:solidFill>
                  <a:schemeClr val="tx1"/>
                </a:solidFill>
                <a:hlinkClick r:id="rId7"/>
              </a:rPr>
              <a:t>www.mind.org.uk</a:t>
            </a:r>
            <a:endParaRPr lang="en-GB" sz="2000" b="0" u="sng" dirty="0">
              <a:solidFill>
                <a:schemeClr val="tx1"/>
              </a:solidFill>
            </a:endParaRPr>
          </a:p>
          <a:p>
            <a:pPr marL="342900" indent="-342900">
              <a:buFont typeface="Arial"/>
              <a:buChar char="•"/>
            </a:pPr>
            <a:r>
              <a:rPr lang="en-GB" sz="2000" b="0" dirty="0">
                <a:solidFill>
                  <a:schemeClr val="tx1"/>
                </a:solidFill>
              </a:rPr>
              <a:t>Mindful Employer – </a:t>
            </a:r>
            <a:r>
              <a:rPr lang="en-GB" sz="2000" b="0" u="sng" dirty="0">
                <a:solidFill>
                  <a:schemeClr val="tx1"/>
                </a:solidFill>
                <a:hlinkClick r:id="rId8"/>
              </a:rPr>
              <a:t>www.mindfulemployer.net</a:t>
            </a:r>
            <a:r>
              <a:rPr lang="en-GB" sz="2000" b="0" u="sng" dirty="0">
                <a:solidFill>
                  <a:schemeClr val="tx1"/>
                </a:solidFill>
              </a:rPr>
              <a:t> </a:t>
            </a:r>
          </a:p>
          <a:p>
            <a:pPr marL="342900" indent="-342900">
              <a:buFont typeface="Arial"/>
              <a:buChar char="•"/>
            </a:pPr>
            <a:r>
              <a:rPr lang="en-GB" sz="2000" b="0" dirty="0">
                <a:solidFill>
                  <a:schemeClr val="tx1"/>
                </a:solidFill>
              </a:rPr>
              <a:t>NHS Choices – </a:t>
            </a:r>
            <a:r>
              <a:rPr lang="en-GB" sz="2000" b="0" u="sng" dirty="0">
                <a:solidFill>
                  <a:schemeClr val="tx1"/>
                </a:solidFill>
                <a:hlinkClick r:id="rId9"/>
              </a:rPr>
              <a:t>www.nhs.uk.livewell/mentalhealth</a:t>
            </a:r>
            <a:r>
              <a:rPr lang="en-GB" sz="2000" b="0" u="sng" dirty="0">
                <a:solidFill>
                  <a:schemeClr val="tx1"/>
                </a:solidFill>
              </a:rPr>
              <a:t> </a:t>
            </a:r>
          </a:p>
          <a:p>
            <a:pPr marL="342900" indent="-342900">
              <a:buFont typeface="Arial"/>
              <a:buChar char="•"/>
            </a:pPr>
            <a:r>
              <a:rPr lang="en-GB" sz="2000" b="0" dirty="0">
                <a:solidFill>
                  <a:schemeClr val="tx1"/>
                </a:solidFill>
              </a:rPr>
              <a:t>Remploy – </a:t>
            </a:r>
            <a:r>
              <a:rPr lang="en-GB" sz="2000" b="0" u="sng" dirty="0">
                <a:solidFill>
                  <a:schemeClr val="tx1"/>
                </a:solidFill>
                <a:hlinkClick r:id="rId10"/>
              </a:rPr>
              <a:t>www.remploy.co.uk</a:t>
            </a:r>
            <a:r>
              <a:rPr lang="en-GB" sz="2000" b="0" u="sng" dirty="0">
                <a:solidFill>
                  <a:schemeClr val="tx1"/>
                </a:solidFill>
              </a:rPr>
              <a:t> </a:t>
            </a:r>
          </a:p>
          <a:p>
            <a:pPr marL="342900" indent="-342900">
              <a:buFont typeface="Arial"/>
              <a:buChar char="•"/>
            </a:pPr>
            <a:endParaRPr lang="en-US" sz="2000" b="0" u="sng" dirty="0">
              <a:solidFill>
                <a:schemeClr val="tx1"/>
              </a:solidFill>
            </a:endParaRPr>
          </a:p>
        </p:txBody>
      </p:sp>
    </p:spTree>
    <p:extLst>
      <p:ext uri="{BB962C8B-B14F-4D97-AF65-F5344CB8AC3E}">
        <p14:creationId xmlns:p14="http://schemas.microsoft.com/office/powerpoint/2010/main" val="2293075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long-orange-arrow.png">
            <a:extLst>
              <a:ext uri="{FF2B5EF4-FFF2-40B4-BE49-F238E27FC236}">
                <a16:creationId xmlns:a16="http://schemas.microsoft.com/office/drawing/2014/main" id="{F54638D6-2749-477C-A032-18C1D0E9F1A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Workplace tips </a:t>
            </a:r>
          </a:p>
        </p:txBody>
      </p:sp>
      <p:sp>
        <p:nvSpPr>
          <p:cNvPr id="11" name="Title 1"/>
          <p:cNvSpPr txBox="1">
            <a:spLocks/>
          </p:cNvSpPr>
          <p:nvPr/>
        </p:nvSpPr>
        <p:spPr>
          <a:xfrm>
            <a:off x="550332" y="2529415"/>
            <a:ext cx="8053917" cy="40273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Anonymous email address to contact </a:t>
            </a:r>
          </a:p>
          <a:p>
            <a:pPr marL="342900" indent="-342900">
              <a:buFont typeface="Arial"/>
              <a:buChar char="•"/>
            </a:pPr>
            <a:r>
              <a:rPr lang="en-US" sz="2000" b="0" dirty="0">
                <a:solidFill>
                  <a:schemeClr val="tx1"/>
                </a:solidFill>
              </a:rPr>
              <a:t>H&amp;S reporting channels </a:t>
            </a:r>
          </a:p>
          <a:p>
            <a:pPr marL="342900" indent="-342900">
              <a:buFont typeface="Arial"/>
              <a:buChar char="•"/>
            </a:pPr>
            <a:r>
              <a:rPr lang="en-US" sz="2000" b="0" dirty="0">
                <a:solidFill>
                  <a:schemeClr val="tx1"/>
                </a:solidFill>
              </a:rPr>
              <a:t>Regular meetings with affected individuals </a:t>
            </a:r>
          </a:p>
          <a:p>
            <a:pPr marL="342900" indent="-342900">
              <a:buFont typeface="Arial"/>
              <a:buChar char="•"/>
            </a:pPr>
            <a:r>
              <a:rPr lang="en-US" sz="2000" b="0" dirty="0">
                <a:solidFill>
                  <a:schemeClr val="tx1"/>
                </a:solidFill>
              </a:rPr>
              <a:t>Mental health awareness days promoting a culture of positive mental health discussions </a:t>
            </a:r>
          </a:p>
          <a:p>
            <a:pPr marL="342900" indent="-342900">
              <a:buFont typeface="Arial"/>
              <a:buChar char="•"/>
            </a:pPr>
            <a:r>
              <a:rPr lang="en-US" sz="2000" b="0" dirty="0">
                <a:solidFill>
                  <a:schemeClr val="tx1"/>
                </a:solidFill>
              </a:rPr>
              <a:t>Training on mental health/ education for all staff members, including identifying signs of mental health issues </a:t>
            </a:r>
          </a:p>
          <a:p>
            <a:pPr marL="342900" indent="-342900">
              <a:buFont typeface="Arial"/>
              <a:buChar char="•"/>
            </a:pPr>
            <a:r>
              <a:rPr lang="en-US" sz="2000" b="0" dirty="0">
                <a:solidFill>
                  <a:schemeClr val="tx1"/>
                </a:solidFill>
              </a:rPr>
              <a:t>Appoint mental health/ wellbeing champions </a:t>
            </a:r>
          </a:p>
          <a:p>
            <a:pPr marL="342900" indent="-342900">
              <a:buFont typeface="Arial"/>
              <a:buChar char="•"/>
            </a:pPr>
            <a:r>
              <a:rPr lang="en-US" sz="2000" b="0" dirty="0">
                <a:solidFill>
                  <a:schemeClr val="tx1"/>
                </a:solidFill>
              </a:rPr>
              <a:t>Implement a wellbeing policy </a:t>
            </a:r>
          </a:p>
          <a:p>
            <a:pPr marL="342900" indent="-342900">
              <a:buFont typeface="Arial"/>
              <a:buChar char="•"/>
            </a:pPr>
            <a:r>
              <a:rPr lang="en-US" sz="2000" b="0" dirty="0">
                <a:solidFill>
                  <a:schemeClr val="tx1"/>
                </a:solidFill>
              </a:rPr>
              <a:t>Create a mental health strategy </a:t>
            </a:r>
          </a:p>
          <a:p>
            <a:pPr marL="342900" indent="-342900">
              <a:buFont typeface="Arial"/>
              <a:buChar char="•"/>
            </a:pPr>
            <a:r>
              <a:rPr lang="en-US" sz="2000" b="0" dirty="0">
                <a:solidFill>
                  <a:schemeClr val="tx1"/>
                </a:solidFill>
              </a:rPr>
              <a:t>Keep open communication </a:t>
            </a:r>
          </a:p>
          <a:p>
            <a:pPr marL="342900" indent="-342900">
              <a:buFont typeface="Arial"/>
              <a:buChar char="•"/>
            </a:pPr>
            <a:r>
              <a:rPr lang="en-US" sz="2000" b="0" dirty="0">
                <a:solidFill>
                  <a:schemeClr val="tx1"/>
                </a:solidFill>
              </a:rPr>
              <a:t>Review effectiveness of practices – ongoing </a:t>
            </a:r>
            <a:endParaRPr lang="en-US" sz="18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267847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utterstock_185644352.jpg">
            <a:extLst>
              <a:ext uri="{FF2B5EF4-FFF2-40B4-BE49-F238E27FC236}">
                <a16:creationId xmlns:a16="http://schemas.microsoft.com/office/drawing/2014/main" id="{0B7AA07F-9426-46BB-8503-E6721BEDDBE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9144000" cy="1143000"/>
          </a:xfrm>
          <a:prstGeom prst="rect">
            <a:avLst/>
          </a:prstGeom>
        </p:spPr>
      </p:pic>
      <p:sp>
        <p:nvSpPr>
          <p:cNvPr id="3" name="Rectangle 2"/>
          <p:cNvSpPr/>
          <p:nvPr/>
        </p:nvSpPr>
        <p:spPr>
          <a:xfrm>
            <a:off x="327844" y="1214257"/>
            <a:ext cx="8488312" cy="517209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b="1" dirty="0">
                <a:solidFill>
                  <a:schemeClr val="tx1"/>
                </a:solidFill>
              </a:rPr>
              <a:t>About Brachers’ Employment team</a:t>
            </a:r>
          </a:p>
          <a:p>
            <a:r>
              <a:rPr lang="en-GB" sz="1200" dirty="0">
                <a:solidFill>
                  <a:schemeClr val="tx1"/>
                </a:solidFill>
              </a:rPr>
              <a:t>Our Employment and HR team take pride in delivering employment law and HR services that are tailored to your needs. We are dedicated to listening and learning about your business to understanding the challenges you face, your ambitions, and how to retain, your key asset, your people.</a:t>
            </a:r>
          </a:p>
          <a:p>
            <a:endParaRPr lang="en-GB" sz="1200" dirty="0">
              <a:solidFill>
                <a:schemeClr val="tx1"/>
              </a:solidFill>
            </a:endParaRPr>
          </a:p>
          <a:p>
            <a:r>
              <a:rPr lang="en-GB" sz="1200" dirty="0">
                <a:solidFill>
                  <a:schemeClr val="tx1"/>
                </a:solidFill>
              </a:rPr>
              <a:t>We are one the largest employment and HR teams in the South East, working alongside businesses with 60,000 employees in the region. We will always advise you on your options to enable you to make informed choices. We appreciate that business is about taking managed risks. Our commitment to you is that we will not sit on the fence but will make recommendations using the benefit of our judgment and experience.</a:t>
            </a:r>
            <a:br>
              <a:rPr lang="en-GB" sz="1200" dirty="0">
                <a:solidFill>
                  <a:schemeClr val="tx1"/>
                </a:solidFill>
              </a:rPr>
            </a:br>
            <a:r>
              <a:rPr lang="en-GB" sz="1200" b="1" dirty="0">
                <a:solidFill>
                  <a:schemeClr val="tx1"/>
                </a:solidFill>
                <a:hlinkClick r:id="rId3"/>
              </a:rPr>
              <a:t>www.brachers.co.uk/employment</a:t>
            </a:r>
            <a:r>
              <a:rPr lang="en-GB" sz="1200" b="1" dirty="0">
                <a:solidFill>
                  <a:schemeClr val="tx1"/>
                </a:solidFill>
              </a:rPr>
              <a:t>  </a:t>
            </a:r>
          </a:p>
          <a:p>
            <a:endParaRPr lang="en-GB" sz="1200" dirty="0">
              <a:solidFill>
                <a:schemeClr val="tx1"/>
              </a:solidFill>
            </a:endParaRPr>
          </a:p>
          <a:p>
            <a:endParaRPr lang="en-GB" sz="1200" dirty="0">
              <a:solidFill>
                <a:schemeClr val="tx1"/>
              </a:solidFill>
            </a:endParaRPr>
          </a:p>
          <a:p>
            <a:r>
              <a:rPr lang="en-GB" sz="1200" b="1" dirty="0">
                <a:solidFill>
                  <a:schemeClr val="tx1"/>
                </a:solidFill>
              </a:rPr>
              <a:t>Webinar supporter: Diversity HR</a:t>
            </a:r>
          </a:p>
          <a:p>
            <a:r>
              <a:rPr lang="en-GB" sz="1200" dirty="0">
                <a:solidFill>
                  <a:schemeClr val="tx1"/>
                </a:solidFill>
              </a:rPr>
              <a:t>Diversity HR is an established independent recruitment agency covering Sussex, Surrey, London and Kent. They have an outstanding reputation for HR recruitment, placing high calibre candidates within human resources jobs.</a:t>
            </a:r>
          </a:p>
          <a:p>
            <a:endParaRPr lang="en-GB" sz="1200" dirty="0">
              <a:solidFill>
                <a:schemeClr val="tx1"/>
              </a:solidFill>
            </a:endParaRPr>
          </a:p>
          <a:p>
            <a:r>
              <a:rPr lang="en-GB" sz="1200" dirty="0">
                <a:solidFill>
                  <a:schemeClr val="tx1"/>
                </a:solidFill>
              </a:rPr>
              <a:t>Diversity HR offer a comprehensive, non-sales led, discreet and cost-effective recruitment service. They are essentially in-house recruiters with the ability to find candidates who match clients’ requirements.</a:t>
            </a:r>
          </a:p>
          <a:p>
            <a:r>
              <a:rPr lang="en-GB" sz="1200" b="1" dirty="0">
                <a:solidFill>
                  <a:schemeClr val="tx1"/>
                </a:solidFill>
                <a:hlinkClick r:id="rId4"/>
              </a:rPr>
              <a:t>www.diversityhr.co.uk</a:t>
            </a:r>
            <a:r>
              <a:rPr lang="en-GB" sz="1200" b="1" dirty="0">
                <a:solidFill>
                  <a:schemeClr val="tx1"/>
                </a:solidFill>
              </a:rPr>
              <a:t> </a:t>
            </a:r>
          </a:p>
          <a:p>
            <a:endParaRPr lang="en-GB" sz="1200" dirty="0">
              <a:solidFill>
                <a:schemeClr val="tx1"/>
              </a:solidFill>
            </a:endParaRPr>
          </a:p>
        </p:txBody>
      </p:sp>
      <p:sp>
        <p:nvSpPr>
          <p:cNvPr id="6" name="Title 1"/>
          <p:cNvSpPr txBox="1">
            <a:spLocks/>
          </p:cNvSpPr>
          <p:nvPr/>
        </p:nvSpPr>
        <p:spPr>
          <a:xfrm>
            <a:off x="550332" y="2529416"/>
            <a:ext cx="8104937" cy="268897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fontAlgn="base"/>
            <a:endParaRPr lang="en-GB" b="0">
              <a:solidFill>
                <a:schemeClr val="tx1"/>
              </a:solidFill>
            </a:endParaRPr>
          </a:p>
        </p:txBody>
      </p:sp>
      <p:pic>
        <p:nvPicPr>
          <p:cNvPr id="13" name="Picture 12" descr="BRAC_logo_CMYK_with_you - entirely_reverse.eps">
            <a:extLst>
              <a:ext uri="{FF2B5EF4-FFF2-40B4-BE49-F238E27FC236}">
                <a16:creationId xmlns:a16="http://schemas.microsoft.com/office/drawing/2014/main" id="{CA29F3C8-27FC-4A9F-A88D-E484FAF1C26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4439" y="180763"/>
            <a:ext cx="2136712" cy="671970"/>
          </a:xfrm>
          <a:prstGeom prst="rect">
            <a:avLst/>
          </a:prstGeom>
        </p:spPr>
      </p:pic>
    </p:spTree>
    <p:extLst>
      <p:ext uri="{BB962C8B-B14F-4D97-AF65-F5344CB8AC3E}">
        <p14:creationId xmlns:p14="http://schemas.microsoft.com/office/powerpoint/2010/main" val="2910924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2" ma:contentTypeDescription="Create a new document." ma:contentTypeScope="" ma:versionID="344c410f8d796b7ba456da55ce69d2e9">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d6cc55d1daf1a6f3bd055cff0ff096fc"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65BF9C-B502-462C-8730-E0A38B86DE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1af9e-7732-44a8-894e-b5772eeccdd9"/>
    <ds:schemaRef ds:uri="d8ed2828-79ec-4658-9e61-6b7d04841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F73563-50FE-48FA-B2C0-BBE32CEE3348}">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d8ed2828-79ec-4658-9e61-6b7d04841e55"/>
    <ds:schemaRef ds:uri="24f1af9e-7732-44a8-894e-b5772eeccdd9"/>
    <ds:schemaRef ds:uri="http://www.w3.org/XML/1998/namespace"/>
  </ds:schemaRefs>
</ds:datastoreItem>
</file>

<file path=customXml/itemProps3.xml><?xml version="1.0" encoding="utf-8"?>
<ds:datastoreItem xmlns:ds="http://schemas.openxmlformats.org/officeDocument/2006/customXml" ds:itemID="{C2EDAB81-B934-4924-90F2-3C5BD5A8DD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949</TotalTime>
  <Words>5472</Words>
  <Application>Microsoft Office PowerPoint</Application>
  <PresentationFormat>On-screen Show (4:3)</PresentationFormat>
  <Paragraphs>432</Paragraphs>
  <Slides>18</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Jarvis</dc:creator>
  <cp:lastModifiedBy>Chloe Whittaker</cp:lastModifiedBy>
  <cp:revision>6</cp:revision>
  <dcterms:created xsi:type="dcterms:W3CDTF">2021-03-05T12:18:56Z</dcterms:created>
  <dcterms:modified xsi:type="dcterms:W3CDTF">2021-03-11T12:28:09Z</dcterms:modified>
</cp:coreProperties>
</file>