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90" r:id="rId5"/>
    <p:sldId id="347" r:id="rId6"/>
    <p:sldId id="266" r:id="rId7"/>
    <p:sldId id="272" r:id="rId8"/>
    <p:sldId id="355" r:id="rId9"/>
    <p:sldId id="356" r:id="rId10"/>
    <p:sldId id="282" r:id="rId11"/>
    <p:sldId id="348" r:id="rId12"/>
    <p:sldId id="349" r:id="rId13"/>
    <p:sldId id="350" r:id="rId14"/>
    <p:sldId id="351" r:id="rId15"/>
    <p:sldId id="273" r:id="rId16"/>
    <p:sldId id="352" r:id="rId17"/>
    <p:sldId id="353" r:id="rId18"/>
    <p:sldId id="354" r:id="rId19"/>
    <p:sldId id="357"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82CC"/>
    <a:srgbClr val="14267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4" d="100"/>
          <a:sy n="114" d="100"/>
        </p:scale>
        <p:origin x="152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906E34-6E47-4981-8AF5-3BCE382D252F}" type="datetimeFigureOut">
              <a:rPr lang="en-GB" smtClean="0"/>
              <a:t>11/03/2021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652669-4324-4611-B31D-97A6E4151EB0}" type="slidenum">
              <a:rPr lang="en-GB" smtClean="0"/>
              <a:t>‹#›</a:t>
            </a:fld>
            <a:endParaRPr lang="en-GB"/>
          </a:p>
        </p:txBody>
      </p:sp>
    </p:spTree>
    <p:extLst>
      <p:ext uri="{BB962C8B-B14F-4D97-AF65-F5344CB8AC3E}">
        <p14:creationId xmlns:p14="http://schemas.microsoft.com/office/powerpoint/2010/main" val="2059966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9B49F4E-AF95-49B9-B0E3-BF952178120D}" type="slidenum">
              <a:rPr lang="en-GB" smtClean="0"/>
              <a:t>2</a:t>
            </a:fld>
            <a:endParaRPr lang="en-GB"/>
          </a:p>
        </p:txBody>
      </p:sp>
    </p:spTree>
    <p:extLst>
      <p:ext uri="{BB962C8B-B14F-4D97-AF65-F5344CB8AC3E}">
        <p14:creationId xmlns:p14="http://schemas.microsoft.com/office/powerpoint/2010/main" val="36472763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iStock-82037596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695651" y="553044"/>
            <a:ext cx="5448351" cy="5622613"/>
          </a:xfrm>
          <a:prstGeom prst="rect">
            <a:avLst/>
          </a:prstGeom>
        </p:spPr>
      </p:pic>
      <p:pic>
        <p:nvPicPr>
          <p:cNvPr id="16" name="Picture 15" descr="largest-light-blue-arrow.pn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548223" y="2130426"/>
            <a:ext cx="4341282" cy="1470025"/>
          </a:xfrm>
        </p:spPr>
        <p:txBody>
          <a:bodyPr>
            <a:normAutofit/>
          </a:bodyPr>
          <a:lstStyle>
            <a:lvl1pPr algn="l">
              <a:defRPr sz="4000" b="1">
                <a:solidFill>
                  <a:srgbClr val="142677"/>
                </a:solidFill>
              </a:defRPr>
            </a:lvl1pPr>
          </a:lstStyle>
          <a:p>
            <a:r>
              <a:rPr lang="en-US" dirty="0"/>
              <a:t>Click to edit Master title style</a:t>
            </a:r>
          </a:p>
        </p:txBody>
      </p:sp>
      <p:sp>
        <p:nvSpPr>
          <p:cNvPr id="3" name="Subtitle 2"/>
          <p:cNvSpPr>
            <a:spLocks noGrp="1"/>
          </p:cNvSpPr>
          <p:nvPr>
            <p:ph type="subTitle" idx="1"/>
          </p:nvPr>
        </p:nvSpPr>
        <p:spPr>
          <a:xfrm>
            <a:off x="548220" y="3782095"/>
            <a:ext cx="5177368" cy="567655"/>
          </a:xfrm>
        </p:spPr>
        <p:txBody>
          <a:bodyPr>
            <a:normAutofit/>
          </a:bodyPr>
          <a:lstStyle>
            <a:lvl1pPr marL="0" indent="0" algn="l">
              <a:buNone/>
              <a:defRPr sz="2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3" name="Picture 12" descr="BRAC_logo_CMYK_with_you.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539554" y="553044"/>
            <a:ext cx="1988825" cy="625461"/>
          </a:xfrm>
          <a:prstGeom prst="rect">
            <a:avLst/>
          </a:prstGeom>
        </p:spPr>
      </p:pic>
      <p:sp>
        <p:nvSpPr>
          <p:cNvPr id="14" name="TextBox 13"/>
          <p:cNvSpPr txBox="1"/>
          <p:nvPr userDrawn="1"/>
        </p:nvSpPr>
        <p:spPr>
          <a:xfrm>
            <a:off x="4067944" y="6318612"/>
            <a:ext cx="4896544" cy="369332"/>
          </a:xfrm>
          <a:prstGeom prst="rect">
            <a:avLst/>
          </a:prstGeom>
          <a:noFill/>
        </p:spPr>
        <p:txBody>
          <a:bodyPr wrap="square" rtlCol="0">
            <a:spAutoFit/>
          </a:bodyPr>
          <a:lstStyle/>
          <a:p>
            <a:pPr algn="r"/>
            <a:r>
              <a:rPr lang="en-US" dirty="0" err="1">
                <a:solidFill>
                  <a:srgbClr val="19398A"/>
                </a:solidFill>
              </a:rPr>
              <a:t>Brachers.co.uk</a:t>
            </a:r>
            <a:r>
              <a:rPr lang="en-US" dirty="0">
                <a:solidFill>
                  <a:srgbClr val="19398A"/>
                </a:solidFill>
              </a:rPr>
              <a:t> | 01622 690691</a:t>
            </a:r>
          </a:p>
        </p:txBody>
      </p:sp>
    </p:spTree>
    <p:extLst>
      <p:ext uri="{BB962C8B-B14F-4D97-AF65-F5344CB8AC3E}">
        <p14:creationId xmlns:p14="http://schemas.microsoft.com/office/powerpoint/2010/main" val="1408817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Section Break - new topic">
    <p:spTree>
      <p:nvGrpSpPr>
        <p:cNvPr id="1" name=""/>
        <p:cNvGrpSpPr/>
        <p:nvPr/>
      </p:nvGrpSpPr>
      <p:grpSpPr>
        <a:xfrm>
          <a:off x="0" y="0"/>
          <a:ext cx="0" cy="0"/>
          <a:chOff x="0" y="0"/>
          <a:chExt cx="0" cy="0"/>
        </a:xfrm>
      </p:grpSpPr>
      <p:sp>
        <p:nvSpPr>
          <p:cNvPr id="2" name="Title 1"/>
          <p:cNvSpPr>
            <a:spLocks noGrp="1"/>
          </p:cNvSpPr>
          <p:nvPr>
            <p:ph type="title"/>
          </p:nvPr>
        </p:nvSpPr>
        <p:spPr>
          <a:xfrm>
            <a:off x="457200" y="3073533"/>
            <a:ext cx="8229600" cy="1143000"/>
          </a:xfrm>
        </p:spPr>
        <p:txBody>
          <a:bodyPr/>
          <a:lstStyle>
            <a:lvl1pPr>
              <a:defRPr b="1">
                <a:solidFill>
                  <a:srgbClr val="142677"/>
                </a:solidFill>
              </a:defRPr>
            </a:lvl1pPr>
          </a:lstStyle>
          <a:p>
            <a:r>
              <a:rPr lang="en-US" dirty="0"/>
              <a:t>Click to edit Master title style</a:t>
            </a:r>
          </a:p>
        </p:txBody>
      </p:sp>
      <p:pic>
        <p:nvPicPr>
          <p:cNvPr id="6" name="Picture 5" descr="iStock-534037508.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1153581"/>
          </a:xfrm>
          <a:prstGeom prst="rect">
            <a:avLst/>
          </a:prstGeom>
        </p:spPr>
      </p:pic>
      <p:pic>
        <p:nvPicPr>
          <p:cNvPr id="13" name="Picture 12" descr="Large-dark-blue-arrow.pn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rot="5400000">
            <a:off x="2844038" y="6192"/>
            <a:ext cx="3004152" cy="2991772"/>
          </a:xfrm>
          <a:prstGeom prst="rect">
            <a:avLst/>
          </a:prstGeom>
        </p:spPr>
      </p:pic>
      <p:sp>
        <p:nvSpPr>
          <p:cNvPr id="8" name="Title 1"/>
          <p:cNvSpPr txBox="1">
            <a:spLocks/>
          </p:cNvSpPr>
          <p:nvPr userDrawn="1"/>
        </p:nvSpPr>
        <p:spPr>
          <a:xfrm>
            <a:off x="2944924" y="726283"/>
            <a:ext cx="2770076" cy="114300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7200" b="1" dirty="0">
                <a:solidFill>
                  <a:srgbClr val="FFFFFF"/>
                </a:solidFill>
              </a:rPr>
              <a:t>01</a:t>
            </a:r>
          </a:p>
        </p:txBody>
      </p:sp>
      <p:sp>
        <p:nvSpPr>
          <p:cNvPr id="9" name="Title 1"/>
          <p:cNvSpPr txBox="1">
            <a:spLocks/>
          </p:cNvSpPr>
          <p:nvPr userDrawn="1"/>
        </p:nvSpPr>
        <p:spPr>
          <a:xfrm>
            <a:off x="457200" y="4225133"/>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3200" b="0" dirty="0">
                <a:solidFill>
                  <a:schemeClr val="tx1"/>
                </a:solidFill>
              </a:rPr>
              <a:t>Click to edit Master title style</a:t>
            </a:r>
          </a:p>
        </p:txBody>
      </p:sp>
    </p:spTree>
    <p:extLst>
      <p:ext uri="{BB962C8B-B14F-4D97-AF65-F5344CB8AC3E}">
        <p14:creationId xmlns:p14="http://schemas.microsoft.com/office/powerpoint/2010/main" val="617116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1">
    <p:spTree>
      <p:nvGrpSpPr>
        <p:cNvPr id="1" name=""/>
        <p:cNvGrpSpPr/>
        <p:nvPr/>
      </p:nvGrpSpPr>
      <p:grpSpPr>
        <a:xfrm>
          <a:off x="0" y="0"/>
          <a:ext cx="0" cy="0"/>
          <a:chOff x="0" y="0"/>
          <a:chExt cx="0" cy="0"/>
        </a:xfrm>
      </p:grpSpPr>
      <p:pic>
        <p:nvPicPr>
          <p:cNvPr id="7" name="Picture 6" descr="iStock-820375960.jpg"/>
          <p:cNvPicPr>
            <a:picLocks noChangeAspect="1"/>
          </p:cNvPicPr>
          <p:nvPr userDrawn="1"/>
        </p:nvPicPr>
        <p:blipFill rotWithShape="1">
          <a:blip r:embed="rId2" cstate="print">
            <a:alphaModFix/>
            <a:extLst>
              <a:ext uri="{28A0092B-C50C-407E-A947-70E740481C1C}">
                <a14:useLocalDpi xmlns:a14="http://schemas.microsoft.com/office/drawing/2010/main"/>
              </a:ext>
            </a:extLst>
          </a:blip>
          <a:srcRect/>
          <a:stretch/>
        </p:blipFill>
        <p:spPr>
          <a:xfrm>
            <a:off x="0" y="553044"/>
            <a:ext cx="2663222" cy="5622613"/>
          </a:xfrm>
          <a:prstGeom prst="rect">
            <a:avLst/>
          </a:prstGeom>
        </p:spPr>
      </p:pic>
      <p:pic>
        <p:nvPicPr>
          <p:cNvPr id="2" name="Picture 1" descr="small-dark-blue-arrow.png"/>
          <p:cNvPicPr>
            <a:picLocks noChangeAspect="1"/>
          </p:cNvPicPr>
          <p:nvPr userDrawn="1"/>
        </p:nvPicPr>
        <p:blipFill>
          <a:blip r:embed="rId3">
            <a:alphaModFix amt="9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6826054" y="5939960"/>
            <a:ext cx="1988825" cy="625461"/>
          </a:xfrm>
          <a:prstGeom prst="rect">
            <a:avLst/>
          </a:prstGeom>
        </p:spPr>
      </p:pic>
      <p:sp>
        <p:nvSpPr>
          <p:cNvPr id="10" name="Title 1"/>
          <p:cNvSpPr>
            <a:spLocks noGrp="1"/>
          </p:cNvSpPr>
          <p:nvPr>
            <p:ph type="ctrTitle"/>
          </p:nvPr>
        </p:nvSpPr>
        <p:spPr>
          <a:xfrm>
            <a:off x="271692" y="2565160"/>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3" name="Content Placeholder 2"/>
          <p:cNvSpPr>
            <a:spLocks noGrp="1"/>
          </p:cNvSpPr>
          <p:nvPr>
            <p:ph sz="half" idx="1"/>
          </p:nvPr>
        </p:nvSpPr>
        <p:spPr>
          <a:xfrm>
            <a:off x="4048924" y="553043"/>
            <a:ext cx="4765955" cy="50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2648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2 - Light blue">
    <p:spTree>
      <p:nvGrpSpPr>
        <p:cNvPr id="1" name=""/>
        <p:cNvGrpSpPr/>
        <p:nvPr/>
      </p:nvGrpSpPr>
      <p:grpSpPr>
        <a:xfrm>
          <a:off x="0" y="0"/>
          <a:ext cx="0" cy="0"/>
          <a:chOff x="0" y="0"/>
          <a:chExt cx="0" cy="0"/>
        </a:xfrm>
      </p:grpSpPr>
      <p:pic>
        <p:nvPicPr>
          <p:cNvPr id="4" name="Picture 3" descr="Medium-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04</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3" name="Title 1"/>
          <p:cNvSpPr txBox="1">
            <a:spLocks/>
          </p:cNvSpPr>
          <p:nvPr userDrawn="1"/>
        </p:nvSpPr>
        <p:spPr>
          <a:xfrm>
            <a:off x="5820329" y="554891"/>
            <a:ext cx="2601383" cy="81036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r>
              <a:rPr lang="en-US" sz="2000" b="0" dirty="0">
                <a:solidFill>
                  <a:schemeClr val="tx1"/>
                </a:solidFill>
              </a:rPr>
              <a:t>Click to edit Master title style</a:t>
            </a:r>
          </a:p>
        </p:txBody>
      </p:sp>
    </p:spTree>
    <p:extLst>
      <p:ext uri="{BB962C8B-B14F-4D97-AF65-F5344CB8AC3E}">
        <p14:creationId xmlns:p14="http://schemas.microsoft.com/office/powerpoint/2010/main" val="35256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 orange arrow">
    <p:spTree>
      <p:nvGrpSpPr>
        <p:cNvPr id="1" name=""/>
        <p:cNvGrpSpPr/>
        <p:nvPr/>
      </p:nvGrpSpPr>
      <p:grpSpPr>
        <a:xfrm>
          <a:off x="0" y="0"/>
          <a:ext cx="0" cy="0"/>
          <a:chOff x="0" y="0"/>
          <a:chExt cx="0" cy="0"/>
        </a:xfrm>
      </p:grpSpPr>
      <p:pic>
        <p:nvPicPr>
          <p:cNvPr id="2" name="Picture 1" descr="medium-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04</a:t>
            </a:r>
          </a:p>
        </p:txBody>
      </p:sp>
      <p:sp>
        <p:nvSpPr>
          <p:cNvPr id="15" name="Title 1"/>
          <p:cNvSpPr txBox="1">
            <a:spLocks/>
          </p:cNvSpPr>
          <p:nvPr userDrawn="1"/>
        </p:nvSpPr>
        <p:spPr>
          <a:xfrm>
            <a:off x="5820329" y="523141"/>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Tree>
    <p:extLst>
      <p:ext uri="{BB962C8B-B14F-4D97-AF65-F5344CB8AC3E}">
        <p14:creationId xmlns:p14="http://schemas.microsoft.com/office/powerpoint/2010/main" val="4102792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3 - blue arrow">
    <p:spTree>
      <p:nvGrpSpPr>
        <p:cNvPr id="1" name=""/>
        <p:cNvGrpSpPr/>
        <p:nvPr/>
      </p:nvGrpSpPr>
      <p:grpSpPr>
        <a:xfrm>
          <a:off x="0" y="0"/>
          <a:ext cx="0" cy="0"/>
          <a:chOff x="0" y="0"/>
          <a:chExt cx="0" cy="0"/>
        </a:xfrm>
      </p:grpSpPr>
      <p:pic>
        <p:nvPicPr>
          <p:cNvPr id="3" name="Picture 2" descr="medium-dark-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04482"/>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8" name="Title 1"/>
          <p:cNvSpPr txBox="1">
            <a:spLocks/>
          </p:cNvSpPr>
          <p:nvPr userDrawn="1"/>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01</a:t>
            </a:r>
          </a:p>
        </p:txBody>
      </p:sp>
      <p:sp>
        <p:nvSpPr>
          <p:cNvPr id="11" name="Title 1"/>
          <p:cNvSpPr txBox="1">
            <a:spLocks/>
          </p:cNvSpPr>
          <p:nvPr userDrawn="1"/>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02</a:t>
            </a:r>
          </a:p>
        </p:txBody>
      </p:sp>
      <p:sp>
        <p:nvSpPr>
          <p:cNvPr id="12" name="Title 1"/>
          <p:cNvSpPr txBox="1">
            <a:spLocks/>
          </p:cNvSpPr>
          <p:nvPr userDrawn="1"/>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03</a:t>
            </a:r>
          </a:p>
        </p:txBody>
      </p:sp>
      <p:sp>
        <p:nvSpPr>
          <p:cNvPr id="14" name="Title 1"/>
          <p:cNvSpPr txBox="1">
            <a:spLocks/>
          </p:cNvSpPr>
          <p:nvPr userDrawn="1"/>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04</a:t>
            </a:r>
          </a:p>
        </p:txBody>
      </p:sp>
      <p:sp>
        <p:nvSpPr>
          <p:cNvPr id="15" name="Title 1"/>
          <p:cNvSpPr txBox="1">
            <a:spLocks/>
          </p:cNvSpPr>
          <p:nvPr userDrawn="1"/>
        </p:nvSpPr>
        <p:spPr>
          <a:xfrm>
            <a:off x="5820329" y="523141"/>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6" name="Title 1"/>
          <p:cNvSpPr txBox="1">
            <a:spLocks/>
          </p:cNvSpPr>
          <p:nvPr userDrawn="1"/>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8" name="Title 1"/>
          <p:cNvSpPr txBox="1">
            <a:spLocks/>
          </p:cNvSpPr>
          <p:nvPr userDrawn="1"/>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
        <p:nvSpPr>
          <p:cNvPr id="19" name="Title 1"/>
          <p:cNvSpPr txBox="1">
            <a:spLocks/>
          </p:cNvSpPr>
          <p:nvPr userDrawn="1"/>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Click to edit Master title style</a:t>
            </a:r>
          </a:p>
        </p:txBody>
      </p:sp>
    </p:spTree>
    <p:extLst>
      <p:ext uri="{BB962C8B-B14F-4D97-AF65-F5344CB8AC3E}">
        <p14:creationId xmlns:p14="http://schemas.microsoft.com/office/powerpoint/2010/main" val="1900149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3" name="Picture 2" descr="medium-dark-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4237456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3 - LB arrow">
    <p:spTree>
      <p:nvGrpSpPr>
        <p:cNvPr id="1" name=""/>
        <p:cNvGrpSpPr/>
        <p:nvPr/>
      </p:nvGrpSpPr>
      <p:grpSpPr>
        <a:xfrm>
          <a:off x="0" y="0"/>
          <a:ext cx="0" cy="0"/>
          <a:chOff x="0" y="0"/>
          <a:chExt cx="0" cy="0"/>
        </a:xfrm>
      </p:grpSpPr>
      <p:pic>
        <p:nvPicPr>
          <p:cNvPr id="4" name="Picture 3" descr="Medium-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796970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3 - orange arrow">
    <p:spTree>
      <p:nvGrpSpPr>
        <p:cNvPr id="1" name=""/>
        <p:cNvGrpSpPr/>
        <p:nvPr/>
      </p:nvGrpSpPr>
      <p:grpSpPr>
        <a:xfrm>
          <a:off x="0" y="0"/>
          <a:ext cx="0" cy="0"/>
          <a:chOff x="0" y="0"/>
          <a:chExt cx="0" cy="0"/>
        </a:xfrm>
      </p:grpSpPr>
      <p:pic>
        <p:nvPicPr>
          <p:cNvPr id="3" name="Picture 2" descr="medium-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4743645" y="325668"/>
            <a:ext cx="4070634" cy="623109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10" name="Title 1"/>
          <p:cNvSpPr>
            <a:spLocks noGrp="1"/>
          </p:cNvSpPr>
          <p:nvPr>
            <p:ph type="ctrTitle"/>
          </p:nvPr>
        </p:nvSpPr>
        <p:spPr>
          <a:xfrm>
            <a:off x="325967" y="2695427"/>
            <a:ext cx="3357035"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4897965" y="674640"/>
            <a:ext cx="3330456" cy="449518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632928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4 - long arrow blue">
    <p:spTree>
      <p:nvGrpSpPr>
        <p:cNvPr id="1" name=""/>
        <p:cNvGrpSpPr/>
        <p:nvPr/>
      </p:nvGrpSpPr>
      <p:grpSpPr>
        <a:xfrm>
          <a:off x="0" y="0"/>
          <a:ext cx="0" cy="0"/>
          <a:chOff x="0" y="0"/>
          <a:chExt cx="0" cy="0"/>
        </a:xfrm>
      </p:grpSpPr>
      <p:pic>
        <p:nvPicPr>
          <p:cNvPr id="4" name="Picture 3" descr="long-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2671485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4 - long arrow LB">
    <p:spTree>
      <p:nvGrpSpPr>
        <p:cNvPr id="1" name=""/>
        <p:cNvGrpSpPr/>
        <p:nvPr/>
      </p:nvGrpSpPr>
      <p:grpSpPr>
        <a:xfrm>
          <a:off x="0" y="0"/>
          <a:ext cx="0" cy="0"/>
          <a:chOff x="0" y="0"/>
          <a:chExt cx="0" cy="0"/>
        </a:xfrm>
      </p:grpSpPr>
      <p:pic>
        <p:nvPicPr>
          <p:cNvPr id="3" name="Picture 2" descr="long-light-blu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231832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4 - long arrow orange">
    <p:spTree>
      <p:nvGrpSpPr>
        <p:cNvPr id="1" name=""/>
        <p:cNvGrpSpPr/>
        <p:nvPr/>
      </p:nvGrpSpPr>
      <p:grpSpPr>
        <a:xfrm>
          <a:off x="0" y="0"/>
          <a:ext cx="0" cy="0"/>
          <a:chOff x="0" y="0"/>
          <a:chExt cx="0" cy="0"/>
        </a:xfrm>
      </p:grpSpPr>
      <p:pic>
        <p:nvPicPr>
          <p:cNvPr id="4" name="Picture 3" descr="long-orange-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438667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4 - long arrow green">
    <p:spTree>
      <p:nvGrpSpPr>
        <p:cNvPr id="1" name=""/>
        <p:cNvGrpSpPr/>
        <p:nvPr/>
      </p:nvGrpSpPr>
      <p:grpSpPr>
        <a:xfrm>
          <a:off x="0" y="0"/>
          <a:ext cx="0" cy="0"/>
          <a:chOff x="0" y="0"/>
          <a:chExt cx="0" cy="0"/>
        </a:xfrm>
      </p:grpSpPr>
      <p:pic>
        <p:nvPicPr>
          <p:cNvPr id="3" name="Picture 2" descr="long-green-arrow.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Rectangle 1"/>
          <p:cNvSpPr/>
          <p:nvPr userDrawn="1"/>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a:spLocks noGrp="1"/>
          </p:cNvSpPr>
          <p:nvPr>
            <p:ph type="ctrTitle"/>
          </p:nvPr>
        </p:nvSpPr>
        <p:spPr>
          <a:xfrm>
            <a:off x="325967" y="525843"/>
            <a:ext cx="4690533" cy="1470025"/>
          </a:xfrm>
        </p:spPr>
        <p:txBody>
          <a:bodyPr>
            <a:normAutofit/>
          </a:bodyPr>
          <a:lstStyle>
            <a:lvl1pPr algn="l">
              <a:defRPr sz="3200" b="1">
                <a:solidFill>
                  <a:schemeClr val="bg1"/>
                </a:solidFill>
              </a:defRPr>
            </a:lvl1pPr>
          </a:lstStyle>
          <a:p>
            <a:r>
              <a:rPr lang="en-US" dirty="0"/>
              <a:t>Click to edit Master title style</a:t>
            </a:r>
          </a:p>
        </p:txBody>
      </p:sp>
      <p:sp>
        <p:nvSpPr>
          <p:cNvPr id="15" name="Title 1"/>
          <p:cNvSpPr txBox="1">
            <a:spLocks/>
          </p:cNvSpPr>
          <p:nvPr userDrawn="1"/>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Click to edit Master title style</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207161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912533" y="1327285"/>
            <a:ext cx="5903384" cy="715300"/>
          </a:xfrm>
        </p:spPr>
        <p:txBody>
          <a:bodyPr anchor="t">
            <a:noAutofit/>
          </a:bodyPr>
          <a:lstStyle>
            <a:lvl1pPr algn="l">
              <a:defRPr sz="3600" b="1">
                <a:solidFill>
                  <a:srgbClr val="142677"/>
                </a:solidFill>
              </a:defRPr>
            </a:lvl1pPr>
          </a:lstStyle>
          <a:p>
            <a:r>
              <a:rPr lang="en-US" dirty="0"/>
              <a:t>Click to edit Master title style</a:t>
            </a:r>
          </a:p>
        </p:txBody>
      </p:sp>
      <p:pic>
        <p:nvPicPr>
          <p:cNvPr id="6" name="Picture 5" descr="iStock-534037508.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
            <a:ext cx="9144000" cy="987855"/>
          </a:xfrm>
          <a:prstGeom prst="rect">
            <a:avLst/>
          </a:prstGeom>
        </p:spPr>
      </p:pic>
      <p:pic>
        <p:nvPicPr>
          <p:cNvPr id="4" name="Picture 3" descr="small-dark-blue-arrow.pn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rot="5400000">
            <a:off x="301704" y="223704"/>
            <a:ext cx="2193658" cy="1746250"/>
          </a:xfrm>
          <a:prstGeom prst="rect">
            <a:avLst/>
          </a:prstGeom>
        </p:spPr>
      </p:pic>
      <p:sp>
        <p:nvSpPr>
          <p:cNvPr id="8" name="Title 1"/>
          <p:cNvSpPr txBox="1">
            <a:spLocks/>
          </p:cNvSpPr>
          <p:nvPr userDrawn="1"/>
        </p:nvSpPr>
        <p:spPr>
          <a:xfrm>
            <a:off x="525408" y="103849"/>
            <a:ext cx="1746250" cy="88400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400" b="1" dirty="0">
                <a:solidFill>
                  <a:srgbClr val="FFFFFF"/>
                </a:solidFill>
              </a:rPr>
              <a:t>01</a:t>
            </a:r>
          </a:p>
        </p:txBody>
      </p:sp>
      <p:sp>
        <p:nvSpPr>
          <p:cNvPr id="10" name="Rectangle 9"/>
          <p:cNvSpPr/>
          <p:nvPr userDrawn="1"/>
        </p:nvSpPr>
        <p:spPr>
          <a:xfrm>
            <a:off x="341425" y="2698751"/>
            <a:ext cx="2517196" cy="338666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1"/>
          <p:cNvSpPr txBox="1">
            <a:spLocks/>
          </p:cNvSpPr>
          <p:nvPr userDrawn="1"/>
        </p:nvSpPr>
        <p:spPr>
          <a:xfrm>
            <a:off x="525408" y="2828134"/>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1" name="Rectangle 10"/>
          <p:cNvSpPr/>
          <p:nvPr userDrawn="1"/>
        </p:nvSpPr>
        <p:spPr>
          <a:xfrm>
            <a:off x="3320073" y="2698750"/>
            <a:ext cx="2517196" cy="3386668"/>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6298721" y="2698751"/>
            <a:ext cx="2517196" cy="338666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itle 1"/>
          <p:cNvSpPr txBox="1">
            <a:spLocks/>
          </p:cNvSpPr>
          <p:nvPr userDrawn="1"/>
        </p:nvSpPr>
        <p:spPr>
          <a:xfrm>
            <a:off x="3482391" y="2828134"/>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4" name="Title 1"/>
          <p:cNvSpPr txBox="1">
            <a:spLocks/>
          </p:cNvSpPr>
          <p:nvPr userDrawn="1"/>
        </p:nvSpPr>
        <p:spPr>
          <a:xfrm>
            <a:off x="6477475" y="2834749"/>
            <a:ext cx="2194510" cy="307736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Tree>
    <p:extLst>
      <p:ext uri="{BB962C8B-B14F-4D97-AF65-F5344CB8AC3E}">
        <p14:creationId xmlns:p14="http://schemas.microsoft.com/office/powerpoint/2010/main" val="164410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1A4CA-0A8C-0045-9121-84B93C6F7374}" type="datetimeFigureOut">
              <a:rPr lang="en-US" smtClean="0"/>
              <a:t>3/11/2021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3CE97-A728-7C4E-BB59-777B50DFB218}" type="slidenum">
              <a:rPr lang="en-US" smtClean="0"/>
              <a:t>‹#›</a:t>
            </a:fld>
            <a:endParaRPr lang="en-US"/>
          </a:p>
        </p:txBody>
      </p:sp>
    </p:spTree>
    <p:extLst>
      <p:ext uri="{BB962C8B-B14F-4D97-AF65-F5344CB8AC3E}">
        <p14:creationId xmlns:p14="http://schemas.microsoft.com/office/powerpoint/2010/main" val="514260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41A4CA-0A8C-0045-9121-84B93C6F7374}" type="datetimeFigureOut">
              <a:rPr lang="en-US" smtClean="0"/>
              <a:t>3/11/2021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3CE97-A728-7C4E-BB59-777B50DFB218}" type="slidenum">
              <a:rPr lang="en-US" smtClean="0"/>
              <a:t>‹#›</a:t>
            </a:fld>
            <a:endParaRPr lang="en-US"/>
          </a:p>
        </p:txBody>
      </p:sp>
      <p:sp>
        <p:nvSpPr>
          <p:cNvPr id="6" name="Picture Placeholder 5"/>
          <p:cNvSpPr>
            <a:spLocks noGrp="1"/>
          </p:cNvSpPr>
          <p:nvPr>
            <p:ph type="pic" sz="quarter" idx="13"/>
          </p:nvPr>
        </p:nvSpPr>
        <p:spPr>
          <a:xfrm>
            <a:off x="995363" y="909638"/>
            <a:ext cx="6899275" cy="3821112"/>
          </a:xfrm>
        </p:spPr>
        <p:txBody>
          <a:bodyPr/>
          <a:lstStyle/>
          <a:p>
            <a:endParaRPr lang="en-US"/>
          </a:p>
        </p:txBody>
      </p:sp>
    </p:spTree>
    <p:extLst>
      <p:ext uri="{BB962C8B-B14F-4D97-AF65-F5344CB8AC3E}">
        <p14:creationId xmlns:p14="http://schemas.microsoft.com/office/powerpoint/2010/main" val="1052892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rvice slide">
    <p:spTree>
      <p:nvGrpSpPr>
        <p:cNvPr id="1" name=""/>
        <p:cNvGrpSpPr/>
        <p:nvPr/>
      </p:nvGrpSpPr>
      <p:grpSpPr>
        <a:xfrm>
          <a:off x="0" y="0"/>
          <a:ext cx="0" cy="0"/>
          <a:chOff x="0" y="0"/>
          <a:chExt cx="0" cy="0"/>
        </a:xfrm>
      </p:grpSpPr>
      <p:pic>
        <p:nvPicPr>
          <p:cNvPr id="5" name="Picture 4" descr="BRAC_logo_CMYK_with_you.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720220" y="351960"/>
            <a:ext cx="1988825" cy="625461"/>
          </a:xfrm>
          <a:prstGeom prst="rect">
            <a:avLst/>
          </a:prstGeom>
        </p:spPr>
      </p:pic>
      <p:pic>
        <p:nvPicPr>
          <p:cNvPr id="6" name="Picture 5" descr="iStock-504481783.jpg"/>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71611" y="1798427"/>
            <a:ext cx="2084916" cy="2084916"/>
          </a:xfrm>
          <a:prstGeom prst="rect">
            <a:avLst/>
          </a:prstGeom>
        </p:spPr>
      </p:pic>
      <p:pic>
        <p:nvPicPr>
          <p:cNvPr id="7" name="Picture 6" descr="iStock-615744688.jpg"/>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2449573" y="1798427"/>
            <a:ext cx="2084343" cy="2084916"/>
          </a:xfrm>
          <a:prstGeom prst="rect">
            <a:avLst/>
          </a:prstGeom>
        </p:spPr>
      </p:pic>
      <p:pic>
        <p:nvPicPr>
          <p:cNvPr id="8" name="Picture 7" descr="iStock-79329661.jpg"/>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a:off x="4626960" y="1798427"/>
            <a:ext cx="2092541" cy="2084916"/>
          </a:xfrm>
          <a:prstGeom prst="rect">
            <a:avLst/>
          </a:prstGeom>
        </p:spPr>
      </p:pic>
      <p:pic>
        <p:nvPicPr>
          <p:cNvPr id="9" name="Picture 8" descr="wills arrow header.jpg"/>
          <p:cNvPicPr>
            <a:picLocks noChangeAspect="1"/>
          </p:cNvPicPr>
          <p:nvPr userDrawn="1"/>
        </p:nvPicPr>
        <p:blipFill rotWithShape="1">
          <a:blip r:embed="rId6" cstate="print">
            <a:extLst>
              <a:ext uri="{28A0092B-C50C-407E-A947-70E740481C1C}">
                <a14:useLocalDpi xmlns:a14="http://schemas.microsoft.com/office/drawing/2010/main"/>
              </a:ext>
            </a:extLst>
          </a:blip>
          <a:srcRect/>
          <a:stretch/>
        </p:blipFill>
        <p:spPr>
          <a:xfrm>
            <a:off x="6812543" y="1798427"/>
            <a:ext cx="2082246" cy="2084916"/>
          </a:xfrm>
          <a:prstGeom prst="rect">
            <a:avLst/>
          </a:prstGeom>
        </p:spPr>
      </p:pic>
      <p:sp>
        <p:nvSpPr>
          <p:cNvPr id="10" name="Title 1"/>
          <p:cNvSpPr>
            <a:spLocks noGrp="1"/>
          </p:cNvSpPr>
          <p:nvPr>
            <p:ph type="title"/>
          </p:nvPr>
        </p:nvSpPr>
        <p:spPr>
          <a:xfrm>
            <a:off x="271611" y="351959"/>
            <a:ext cx="5903384" cy="715300"/>
          </a:xfrm>
        </p:spPr>
        <p:txBody>
          <a:bodyPr anchor="t">
            <a:noAutofit/>
          </a:bodyPr>
          <a:lstStyle>
            <a:lvl1pPr algn="l">
              <a:defRPr sz="3600" b="1">
                <a:solidFill>
                  <a:srgbClr val="142677"/>
                </a:solidFill>
              </a:defRPr>
            </a:lvl1pPr>
          </a:lstStyle>
          <a:p>
            <a:r>
              <a:rPr lang="en-US" dirty="0"/>
              <a:t>Click to edit Master title style</a:t>
            </a:r>
          </a:p>
        </p:txBody>
      </p:sp>
      <p:sp>
        <p:nvSpPr>
          <p:cNvPr id="11" name="Title 1"/>
          <p:cNvSpPr txBox="1">
            <a:spLocks/>
          </p:cNvSpPr>
          <p:nvPr userDrawn="1"/>
        </p:nvSpPr>
        <p:spPr>
          <a:xfrm>
            <a:off x="271611"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2" name="Title 1"/>
          <p:cNvSpPr txBox="1">
            <a:spLocks/>
          </p:cNvSpPr>
          <p:nvPr userDrawn="1"/>
        </p:nvSpPr>
        <p:spPr>
          <a:xfrm>
            <a:off x="6827374"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3" name="Title 1"/>
          <p:cNvSpPr txBox="1">
            <a:spLocks/>
          </p:cNvSpPr>
          <p:nvPr userDrawn="1"/>
        </p:nvSpPr>
        <p:spPr>
          <a:xfrm>
            <a:off x="4626958"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
        <p:nvSpPr>
          <p:cNvPr id="14" name="Title 1"/>
          <p:cNvSpPr txBox="1">
            <a:spLocks/>
          </p:cNvSpPr>
          <p:nvPr userDrawn="1"/>
        </p:nvSpPr>
        <p:spPr>
          <a:xfrm>
            <a:off x="2449571" y="3989918"/>
            <a:ext cx="2084916" cy="232833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r>
              <a:rPr lang="en-US" sz="2400" b="0" dirty="0">
                <a:solidFill>
                  <a:schemeClr val="tx1"/>
                </a:solidFill>
              </a:rPr>
              <a:t>Click to edit Master title style</a:t>
            </a:r>
          </a:p>
        </p:txBody>
      </p:sp>
    </p:spTree>
    <p:extLst>
      <p:ext uri="{BB962C8B-B14F-4D97-AF65-F5344CB8AC3E}">
        <p14:creationId xmlns:p14="http://schemas.microsoft.com/office/powerpoint/2010/main" val="1684612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41A4CA-0A8C-0045-9121-84B93C6F7374}" type="datetimeFigureOut">
              <a:rPr lang="en-US" smtClean="0"/>
              <a:t>3/11/2021</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A3CE97-A728-7C4E-BB59-777B50DFB218}" type="slidenum">
              <a:rPr lang="en-US" smtClean="0"/>
              <a:t>‹#›</a:t>
            </a:fld>
            <a:endParaRPr lang="en-US"/>
          </a:p>
        </p:txBody>
      </p:sp>
    </p:spTree>
    <p:extLst>
      <p:ext uri="{BB962C8B-B14F-4D97-AF65-F5344CB8AC3E}">
        <p14:creationId xmlns:p14="http://schemas.microsoft.com/office/powerpoint/2010/main" val="97459349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0" r:id="rId3"/>
    <p:sldLayoutId id="2147483661" r:id="rId4"/>
    <p:sldLayoutId id="2147483667" r:id="rId5"/>
    <p:sldLayoutId id="2147483668" r:id="rId6"/>
    <p:sldLayoutId id="2147483662" r:id="rId7"/>
    <p:sldLayoutId id="2147483669" r:id="rId8"/>
    <p:sldLayoutId id="2147483670" r:id="rId9"/>
    <p:sldLayoutId id="2147483671" r:id="rId10"/>
    <p:sldLayoutId id="2147483672" r:id="rId11"/>
    <p:sldLayoutId id="2147483673" r:id="rId12"/>
    <p:sldLayoutId id="2147483674" r:id="rId13"/>
    <p:sldLayoutId id="2147483663" r:id="rId14"/>
    <p:sldLayoutId id="2147483655" r:id="rId15"/>
    <p:sldLayoutId id="2147483675" r:id="rId16"/>
    <p:sldLayoutId id="2147483666" r:id="rId1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2.jpg"/><Relationship Id="rId1" Type="http://schemas.openxmlformats.org/officeDocument/2006/relationships/slideLayout" Target="../slideLayouts/slideLayout15.xml"/><Relationship Id="rId5" Type="http://schemas.openxmlformats.org/officeDocument/2006/relationships/image" Target="../media/image24.jp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5.jpg"/><Relationship Id="rId7" Type="http://schemas.openxmlformats.org/officeDocument/2006/relationships/image" Target="../media/image27.jp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hyperlink" Target="mailto:AbigailBrightwell@brachers.co.uk" TargetMode="External"/><Relationship Id="rId5" Type="http://schemas.openxmlformats.org/officeDocument/2006/relationships/image" Target="../media/image26.emf"/><Relationship Id="rId4" Type="http://schemas.openxmlformats.org/officeDocument/2006/relationships/hyperlink" Target="mailto:LouiseBrenlund@brachers.co.uk" TargetMode="External"/><Relationship Id="rId9" Type="http://schemas.openxmlformats.org/officeDocument/2006/relationships/image" Target="../media/image29.jpg"/></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srcRect t="9852"/>
          <a:stretch/>
        </p:blipFill>
        <p:spPr>
          <a:xfrm>
            <a:off x="0" y="0"/>
            <a:ext cx="9144000" cy="5495430"/>
          </a:xfrm>
          <a:prstGeom prst="rect">
            <a:avLst/>
          </a:prstGeom>
        </p:spPr>
      </p:pic>
      <p:pic>
        <p:nvPicPr>
          <p:cNvPr id="14" name="Picture 1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6601" y="450336"/>
            <a:ext cx="1988825" cy="625461"/>
          </a:xfrm>
          <a:prstGeom prst="rect">
            <a:avLst/>
          </a:prstGeom>
        </p:spPr>
      </p:pic>
      <p:pic>
        <p:nvPicPr>
          <p:cNvPr id="8" name="Picture 7" descr="Large-dark-blue-arrow.png">
            <a:extLst>
              <a:ext uri="{FF2B5EF4-FFF2-40B4-BE49-F238E27FC236}">
                <a16:creationId xmlns:a16="http://schemas.microsoft.com/office/drawing/2014/main" id="{67B4CA69-98FB-4AAB-8E5A-EDD5294FEFB7}"/>
              </a:ext>
            </a:extLst>
          </p:cNvPr>
          <p:cNvPicPr>
            <a:picLocks noChangeAspect="1"/>
          </p:cNvPicPr>
          <p:nvPr/>
        </p:nvPicPr>
        <p:blipFill rotWithShape="1">
          <a:blip r:embed="rId4">
            <a:extLst>
              <a:ext uri="{28A0092B-C50C-407E-A947-70E740481C1C}">
                <a14:useLocalDpi xmlns:a14="http://schemas.microsoft.com/office/drawing/2010/main" val="0"/>
              </a:ext>
            </a:extLst>
          </a:blip>
          <a:srcRect t="25044" r="30291" b="25397"/>
          <a:stretch/>
        </p:blipFill>
        <p:spPr>
          <a:xfrm>
            <a:off x="0" y="3520706"/>
            <a:ext cx="6374190" cy="3398762"/>
          </a:xfrm>
          <a:prstGeom prst="rect">
            <a:avLst/>
          </a:prstGeom>
        </p:spPr>
      </p:pic>
      <p:sp>
        <p:nvSpPr>
          <p:cNvPr id="2" name="Rectangle 1">
            <a:extLst>
              <a:ext uri="{FF2B5EF4-FFF2-40B4-BE49-F238E27FC236}">
                <a16:creationId xmlns:a16="http://schemas.microsoft.com/office/drawing/2014/main" id="{F1D322C5-A302-42CE-B9EE-07E1ED8430EC}"/>
              </a:ext>
            </a:extLst>
          </p:cNvPr>
          <p:cNvSpPr/>
          <p:nvPr/>
        </p:nvSpPr>
        <p:spPr>
          <a:xfrm>
            <a:off x="113250" y="3867259"/>
            <a:ext cx="4643307" cy="3139321"/>
          </a:xfrm>
          <a:prstGeom prst="rect">
            <a:avLst/>
          </a:prstGeom>
        </p:spPr>
        <p:txBody>
          <a:bodyPr wrap="square">
            <a:spAutoFit/>
          </a:bodyPr>
          <a:lstStyle/>
          <a:p>
            <a:pPr algn="ctr"/>
            <a:r>
              <a:rPr lang="en-GB" b="1" dirty="0">
                <a:solidFill>
                  <a:schemeClr val="bg1"/>
                </a:solidFill>
              </a:rPr>
              <a:t>Supporting employees’ mental health:</a:t>
            </a:r>
          </a:p>
          <a:p>
            <a:pPr algn="ctr"/>
            <a:r>
              <a:rPr lang="en-GB" b="1" dirty="0">
                <a:solidFill>
                  <a:schemeClr val="bg1"/>
                </a:solidFill>
              </a:rPr>
              <a:t>Legal considerations and practical application</a:t>
            </a:r>
            <a:endParaRPr lang="en-GB" dirty="0">
              <a:solidFill>
                <a:schemeClr val="bg1"/>
              </a:solidFill>
            </a:endParaRPr>
          </a:p>
          <a:p>
            <a:pPr algn="ctr"/>
            <a:endParaRPr lang="en-GB" sz="1600" dirty="0">
              <a:solidFill>
                <a:schemeClr val="bg1"/>
              </a:solidFill>
            </a:endParaRPr>
          </a:p>
          <a:p>
            <a:pPr algn="ctr"/>
            <a:r>
              <a:rPr lang="en-GB" sz="1600" dirty="0">
                <a:solidFill>
                  <a:schemeClr val="bg1"/>
                </a:solidFill>
              </a:rPr>
              <a:t>Thursday 11 March 2021</a:t>
            </a:r>
          </a:p>
          <a:p>
            <a:pPr algn="ctr"/>
            <a:r>
              <a:rPr lang="en-GB" sz="1600" dirty="0">
                <a:solidFill>
                  <a:schemeClr val="bg1"/>
                </a:solidFill>
              </a:rPr>
              <a:t>_______________________________________</a:t>
            </a:r>
          </a:p>
          <a:p>
            <a:pPr algn="ctr"/>
            <a:endParaRPr lang="en-US" sz="1600" b="1" dirty="0">
              <a:solidFill>
                <a:schemeClr val="bg1"/>
              </a:solidFill>
            </a:endParaRPr>
          </a:p>
          <a:p>
            <a:pPr algn="ctr"/>
            <a:r>
              <a:rPr lang="en-US" sz="1600" b="1" dirty="0">
                <a:solidFill>
                  <a:schemeClr val="bg1"/>
                </a:solidFill>
              </a:rPr>
              <a:t>Presented by:</a:t>
            </a:r>
          </a:p>
          <a:p>
            <a:pPr algn="ctr"/>
            <a:r>
              <a:rPr lang="en-US" sz="1600" dirty="0">
                <a:solidFill>
                  <a:schemeClr val="bg1"/>
                </a:solidFill>
              </a:rPr>
              <a:t>Louise Brenlund and Abigail Brightwell, Brachers LLP</a:t>
            </a:r>
          </a:p>
          <a:p>
            <a:pPr algn="ctr"/>
            <a:endParaRPr lang="en-US" sz="1600" dirty="0">
              <a:solidFill>
                <a:schemeClr val="bg1"/>
              </a:solidFill>
            </a:endParaRPr>
          </a:p>
          <a:p>
            <a:pPr algn="ctr"/>
            <a:r>
              <a:rPr lang="en-US" sz="1600" b="1" dirty="0">
                <a:solidFill>
                  <a:schemeClr val="bg1"/>
                </a:solidFill>
              </a:rPr>
              <a:t>Guest speaker:</a:t>
            </a:r>
          </a:p>
          <a:p>
            <a:pPr algn="ctr"/>
            <a:r>
              <a:rPr lang="en-US" sz="1600" dirty="0">
                <a:solidFill>
                  <a:schemeClr val="bg1"/>
                </a:solidFill>
              </a:rPr>
              <a:t>Ceri Hodgkiss, West Kent Mind </a:t>
            </a:r>
          </a:p>
          <a:p>
            <a:pPr algn="ctr"/>
            <a:endParaRPr lang="en-US" dirty="0"/>
          </a:p>
        </p:txBody>
      </p:sp>
      <p:sp>
        <p:nvSpPr>
          <p:cNvPr id="3" name="Rectangle 2">
            <a:extLst>
              <a:ext uri="{FF2B5EF4-FFF2-40B4-BE49-F238E27FC236}">
                <a16:creationId xmlns:a16="http://schemas.microsoft.com/office/drawing/2014/main" id="{24B4C08E-B63D-4070-8199-24B931DA3CA0}"/>
              </a:ext>
            </a:extLst>
          </p:cNvPr>
          <p:cNvSpPr/>
          <p:nvPr/>
        </p:nvSpPr>
        <p:spPr>
          <a:xfrm>
            <a:off x="6245538" y="5668706"/>
            <a:ext cx="1874937" cy="246221"/>
          </a:xfrm>
          <a:prstGeom prst="rect">
            <a:avLst/>
          </a:prstGeom>
        </p:spPr>
        <p:txBody>
          <a:bodyPr wrap="square">
            <a:spAutoFit/>
          </a:bodyPr>
          <a:lstStyle/>
          <a:p>
            <a:pPr algn="ctr"/>
            <a:r>
              <a:rPr lang="en-US" sz="1000" b="1" dirty="0"/>
              <a:t>In partnership with:</a:t>
            </a:r>
          </a:p>
        </p:txBody>
      </p:sp>
      <p:pic>
        <p:nvPicPr>
          <p:cNvPr id="5" name="Picture 4" descr="Text&#10;&#10;Description automatically generated">
            <a:extLst>
              <a:ext uri="{FF2B5EF4-FFF2-40B4-BE49-F238E27FC236}">
                <a16:creationId xmlns:a16="http://schemas.microsoft.com/office/drawing/2014/main" id="{84EB892E-19BF-4065-AF8B-097AE159444C}"/>
              </a:ext>
            </a:extLst>
          </p:cNvPr>
          <p:cNvPicPr>
            <a:picLocks noChangeAspect="1"/>
          </p:cNvPicPr>
          <p:nvPr/>
        </p:nvPicPr>
        <p:blipFill>
          <a:blip r:embed="rId5"/>
          <a:stretch>
            <a:fillRect/>
          </a:stretch>
        </p:blipFill>
        <p:spPr>
          <a:xfrm>
            <a:off x="6629667" y="6055007"/>
            <a:ext cx="2258855" cy="575884"/>
          </a:xfrm>
          <a:prstGeom prst="rect">
            <a:avLst/>
          </a:prstGeom>
        </p:spPr>
      </p:pic>
    </p:spTree>
    <p:extLst>
      <p:ext uri="{BB962C8B-B14F-4D97-AF65-F5344CB8AC3E}">
        <p14:creationId xmlns:p14="http://schemas.microsoft.com/office/powerpoint/2010/main" val="2460608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Background pattern&#10;&#10;Description automatically generated">
            <a:extLst>
              <a:ext uri="{FF2B5EF4-FFF2-40B4-BE49-F238E27FC236}">
                <a16:creationId xmlns:a16="http://schemas.microsoft.com/office/drawing/2014/main" id="{4B83DFFD-A4A0-49E6-BAF0-AFFEF260BC71}"/>
              </a:ext>
            </a:extLst>
          </p:cNvPr>
          <p:cNvPicPr>
            <a:picLocks noChangeAspect="1"/>
          </p:cNvPicPr>
          <p:nvPr/>
        </p:nvPicPr>
        <p:blipFill rotWithShape="1">
          <a:blip r:embed="rId3"/>
          <a:srcRect b="70273"/>
          <a:stretch/>
        </p:blipFill>
        <p:spPr>
          <a:xfrm>
            <a:off x="0" y="1"/>
            <a:ext cx="9144000" cy="1033494"/>
          </a:xfrm>
          <a:prstGeom prst="rect">
            <a:avLst/>
          </a:prstGeom>
        </p:spPr>
      </p:pic>
      <p:sp>
        <p:nvSpPr>
          <p:cNvPr id="2" name="Title 1"/>
          <p:cNvSpPr txBox="1">
            <a:spLocks/>
          </p:cNvSpPr>
          <p:nvPr/>
        </p:nvSpPr>
        <p:spPr>
          <a:xfrm>
            <a:off x="2895944" y="1233165"/>
            <a:ext cx="5778061" cy="508666"/>
          </a:xfrm>
          <a:prstGeom prst="rect">
            <a:avLst/>
          </a:prstGeom>
        </p:spPr>
        <p:txBody>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r>
              <a:rPr lang="en-US" sz="3600" dirty="0"/>
              <a:t>Today’s presenters </a:t>
            </a:r>
          </a:p>
        </p:txBody>
      </p:sp>
      <p:sp>
        <p:nvSpPr>
          <p:cNvPr id="13" name="Title 1">
            <a:extLst>
              <a:ext uri="{FF2B5EF4-FFF2-40B4-BE49-F238E27FC236}">
                <a16:creationId xmlns:a16="http://schemas.microsoft.com/office/drawing/2014/main" id="{CA1E0247-547E-4DE7-A408-14E00853BFB4}"/>
              </a:ext>
            </a:extLst>
          </p:cNvPr>
          <p:cNvSpPr txBox="1">
            <a:spLocks/>
          </p:cNvSpPr>
          <p:nvPr/>
        </p:nvSpPr>
        <p:spPr>
          <a:xfrm>
            <a:off x="7789477" y="1129749"/>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endParaRPr lang="en-US" sz="2000" b="0">
              <a:solidFill>
                <a:schemeClr val="tx1"/>
              </a:solidFill>
            </a:endParaRPr>
          </a:p>
        </p:txBody>
      </p:sp>
      <p:sp>
        <p:nvSpPr>
          <p:cNvPr id="15" name="Rectangle 14">
            <a:extLst>
              <a:ext uri="{FF2B5EF4-FFF2-40B4-BE49-F238E27FC236}">
                <a16:creationId xmlns:a16="http://schemas.microsoft.com/office/drawing/2014/main" id="{2F220578-756B-4058-B3ED-1B9D0F25D0BF}"/>
              </a:ext>
            </a:extLst>
          </p:cNvPr>
          <p:cNvSpPr/>
          <p:nvPr/>
        </p:nvSpPr>
        <p:spPr>
          <a:xfrm>
            <a:off x="2210811" y="2140358"/>
            <a:ext cx="6572365" cy="1077218"/>
          </a:xfrm>
          <a:prstGeom prst="rect">
            <a:avLst/>
          </a:prstGeom>
        </p:spPr>
        <p:txBody>
          <a:bodyPr wrap="square">
            <a:spAutoFit/>
          </a:bodyPr>
          <a:lstStyle/>
          <a:p>
            <a:r>
              <a:rPr lang="en-GB" sz="1200" b="1" dirty="0"/>
              <a:t>Louise Brenlund | Senior Associate - Employment, Brachers LLP</a:t>
            </a:r>
          </a:p>
          <a:p>
            <a:r>
              <a:rPr lang="en-GB" sz="1200" dirty="0">
                <a:hlinkClick r:id="rId4"/>
              </a:rPr>
              <a:t>LouiseBrenlund@brachers.co.uk</a:t>
            </a:r>
            <a:r>
              <a:rPr lang="en-GB" sz="1200" dirty="0"/>
              <a:t> </a:t>
            </a:r>
          </a:p>
          <a:p>
            <a:endParaRPr lang="en-GB" sz="1000" dirty="0"/>
          </a:p>
          <a:p>
            <a:r>
              <a:rPr lang="en-GB" sz="1000" dirty="0"/>
              <a:t>Louise qualified in 2005 and joined Brachers in 2010. She advises on all aspects of employment law, mainly acting for employers but also taking on complex, high-value employee claims work. Louise is passionate about mental health and chairs Brachers' internal employee wellbeing group. .</a:t>
            </a:r>
            <a:endParaRPr lang="en-GB" sz="1000" i="1" dirty="0"/>
          </a:p>
        </p:txBody>
      </p:sp>
      <p:sp>
        <p:nvSpPr>
          <p:cNvPr id="17" name="Title 1">
            <a:extLst>
              <a:ext uri="{FF2B5EF4-FFF2-40B4-BE49-F238E27FC236}">
                <a16:creationId xmlns:a16="http://schemas.microsoft.com/office/drawing/2014/main" id="{9747D9A0-D6DE-4D60-B5E6-9A910459D2E7}"/>
              </a:ext>
            </a:extLst>
          </p:cNvPr>
          <p:cNvSpPr txBox="1">
            <a:spLocks/>
          </p:cNvSpPr>
          <p:nvPr/>
        </p:nvSpPr>
        <p:spPr>
          <a:xfrm>
            <a:off x="2210811" y="2040698"/>
            <a:ext cx="6430370" cy="1286807"/>
          </a:xfrm>
          <a:prstGeom prst="rect">
            <a:avLst/>
          </a:prstGeom>
          <a:ln w="15875">
            <a:solidFill>
              <a:schemeClr val="bg2">
                <a:lumMod val="90000"/>
              </a:schemeClr>
            </a:solidFill>
          </a:ln>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endParaRPr lang="en-US" sz="3200" b="0">
              <a:solidFill>
                <a:schemeClr val="tx1"/>
              </a:solidFill>
            </a:endParaRPr>
          </a:p>
        </p:txBody>
      </p:sp>
      <p:pic>
        <p:nvPicPr>
          <p:cNvPr id="14" name="Picture 13" descr="BRAC_logo_CMYK_with_you - entirely_reverse.eps">
            <a:extLst>
              <a:ext uri="{FF2B5EF4-FFF2-40B4-BE49-F238E27FC236}">
                <a16:creationId xmlns:a16="http://schemas.microsoft.com/office/drawing/2014/main" id="{B1419BAE-4567-4E04-BEF5-9E5B6AE7A82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5716" y="180763"/>
            <a:ext cx="2136712" cy="671970"/>
          </a:xfrm>
          <a:prstGeom prst="rect">
            <a:avLst/>
          </a:prstGeom>
        </p:spPr>
      </p:pic>
      <p:sp>
        <p:nvSpPr>
          <p:cNvPr id="12" name="Rectangle 11">
            <a:extLst>
              <a:ext uri="{FF2B5EF4-FFF2-40B4-BE49-F238E27FC236}">
                <a16:creationId xmlns:a16="http://schemas.microsoft.com/office/drawing/2014/main" id="{ACE104E2-C70D-44E4-83D2-95088D0EEB36}"/>
              </a:ext>
            </a:extLst>
          </p:cNvPr>
          <p:cNvSpPr/>
          <p:nvPr/>
        </p:nvSpPr>
        <p:spPr>
          <a:xfrm>
            <a:off x="2208007" y="3576241"/>
            <a:ext cx="6312404" cy="1077218"/>
          </a:xfrm>
          <a:prstGeom prst="rect">
            <a:avLst/>
          </a:prstGeom>
        </p:spPr>
        <p:txBody>
          <a:bodyPr wrap="square">
            <a:spAutoFit/>
          </a:bodyPr>
          <a:lstStyle/>
          <a:p>
            <a:r>
              <a:rPr lang="en-GB" sz="1200" b="1" dirty="0"/>
              <a:t>Abigail Brightwell | Associate - Employment, Brachers LLP</a:t>
            </a:r>
          </a:p>
          <a:p>
            <a:r>
              <a:rPr lang="en-GB" sz="1200" dirty="0">
                <a:hlinkClick r:id="rId6"/>
              </a:rPr>
              <a:t>AbigailBrightwell@brachers.co.uk</a:t>
            </a:r>
            <a:r>
              <a:rPr lang="en-GB" sz="1200" dirty="0"/>
              <a:t> </a:t>
            </a:r>
          </a:p>
          <a:p>
            <a:endParaRPr lang="en-GB" sz="1000" dirty="0"/>
          </a:p>
          <a:p>
            <a:r>
              <a:rPr lang="en-GB" sz="1000" dirty="0"/>
              <a:t>Abigail joined Brachers as a trainee in 2009 and qualified into the Employment team in 2011. She provides HR and employment law advice for a wide variety of clients, ranging from NHS Trusts and large companies to individual employees.</a:t>
            </a:r>
          </a:p>
        </p:txBody>
      </p:sp>
      <p:sp>
        <p:nvSpPr>
          <p:cNvPr id="18" name="Title 1">
            <a:extLst>
              <a:ext uri="{FF2B5EF4-FFF2-40B4-BE49-F238E27FC236}">
                <a16:creationId xmlns:a16="http://schemas.microsoft.com/office/drawing/2014/main" id="{5DCEDD78-8223-4DB4-85ED-3E78BF2A7291}"/>
              </a:ext>
            </a:extLst>
          </p:cNvPr>
          <p:cNvSpPr txBox="1">
            <a:spLocks/>
          </p:cNvSpPr>
          <p:nvPr/>
        </p:nvSpPr>
        <p:spPr>
          <a:xfrm>
            <a:off x="2210811" y="3471447"/>
            <a:ext cx="6430370" cy="1286807"/>
          </a:xfrm>
          <a:prstGeom prst="rect">
            <a:avLst/>
          </a:prstGeom>
          <a:ln w="15875">
            <a:solidFill>
              <a:schemeClr val="bg2">
                <a:lumMod val="90000"/>
              </a:schemeClr>
            </a:solidFill>
          </a:ln>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endParaRPr lang="en-US" sz="3200" b="0">
              <a:solidFill>
                <a:schemeClr val="tx1"/>
              </a:solidFill>
            </a:endParaRPr>
          </a:p>
        </p:txBody>
      </p:sp>
      <p:pic>
        <p:nvPicPr>
          <p:cNvPr id="20" name="Picture 19">
            <a:extLst>
              <a:ext uri="{FF2B5EF4-FFF2-40B4-BE49-F238E27FC236}">
                <a16:creationId xmlns:a16="http://schemas.microsoft.com/office/drawing/2014/main" id="{E3CF412A-9A13-4BC6-9897-905802FECBA8}"/>
              </a:ext>
            </a:extLst>
          </p:cNvPr>
          <p:cNvPicPr>
            <a:picLocks noChangeAspect="1"/>
          </p:cNvPicPr>
          <p:nvPr/>
        </p:nvPicPr>
        <p:blipFill>
          <a:blip r:embed="rId7"/>
          <a:srcRect/>
          <a:stretch/>
        </p:blipFill>
        <p:spPr>
          <a:xfrm>
            <a:off x="924003" y="3471446"/>
            <a:ext cx="1286808" cy="1286808"/>
          </a:xfrm>
          <a:prstGeom prst="rect">
            <a:avLst/>
          </a:prstGeom>
        </p:spPr>
      </p:pic>
      <p:pic>
        <p:nvPicPr>
          <p:cNvPr id="4" name="Picture 3">
            <a:extLst>
              <a:ext uri="{FF2B5EF4-FFF2-40B4-BE49-F238E27FC236}">
                <a16:creationId xmlns:a16="http://schemas.microsoft.com/office/drawing/2014/main" id="{A51B935B-F47F-4044-90BD-BC0225D154A6}"/>
              </a:ext>
            </a:extLst>
          </p:cNvPr>
          <p:cNvPicPr>
            <a:picLocks noChangeAspect="1"/>
          </p:cNvPicPr>
          <p:nvPr/>
        </p:nvPicPr>
        <p:blipFill rotWithShape="1">
          <a:blip r:embed="rId8"/>
          <a:srcRect l="30013" r="4860"/>
          <a:stretch/>
        </p:blipFill>
        <p:spPr>
          <a:xfrm>
            <a:off x="933216" y="2030429"/>
            <a:ext cx="1274791" cy="1297076"/>
          </a:xfrm>
          <a:prstGeom prst="rect">
            <a:avLst/>
          </a:prstGeom>
        </p:spPr>
      </p:pic>
      <p:sp>
        <p:nvSpPr>
          <p:cNvPr id="22" name="Rectangle 21">
            <a:extLst>
              <a:ext uri="{FF2B5EF4-FFF2-40B4-BE49-F238E27FC236}">
                <a16:creationId xmlns:a16="http://schemas.microsoft.com/office/drawing/2014/main" id="{DCFAA3CE-F26B-4D1C-9DF6-FC9532041631}"/>
              </a:ext>
            </a:extLst>
          </p:cNvPr>
          <p:cNvSpPr/>
          <p:nvPr/>
        </p:nvSpPr>
        <p:spPr>
          <a:xfrm>
            <a:off x="2209017" y="5010084"/>
            <a:ext cx="6312404" cy="892552"/>
          </a:xfrm>
          <a:prstGeom prst="rect">
            <a:avLst/>
          </a:prstGeom>
        </p:spPr>
        <p:txBody>
          <a:bodyPr wrap="square">
            <a:spAutoFit/>
          </a:bodyPr>
          <a:lstStyle/>
          <a:p>
            <a:r>
              <a:rPr lang="en-GB" sz="1200" b="1" dirty="0"/>
              <a:t>Ceri Hodgkiss | West Kent Mind </a:t>
            </a:r>
          </a:p>
          <a:p>
            <a:endParaRPr lang="en-GB" sz="1000" dirty="0"/>
          </a:p>
          <a:p>
            <a:r>
              <a:rPr lang="en-GB" sz="1000" dirty="0"/>
              <a:t>Ceri is part of the Training and Development team at West Kent Mind. She has been designing and delivering training courses, workshops and talks for the charity since 2019. Ceri is a Mental Health First Aid Instructor and a volunteer for Shout 85258, the text support service.</a:t>
            </a:r>
          </a:p>
        </p:txBody>
      </p:sp>
      <p:sp>
        <p:nvSpPr>
          <p:cNvPr id="23" name="Title 1">
            <a:extLst>
              <a:ext uri="{FF2B5EF4-FFF2-40B4-BE49-F238E27FC236}">
                <a16:creationId xmlns:a16="http://schemas.microsoft.com/office/drawing/2014/main" id="{5E75446B-CCEE-46C5-8C99-76578611EB72}"/>
              </a:ext>
            </a:extLst>
          </p:cNvPr>
          <p:cNvSpPr txBox="1">
            <a:spLocks/>
          </p:cNvSpPr>
          <p:nvPr/>
        </p:nvSpPr>
        <p:spPr>
          <a:xfrm>
            <a:off x="2211821" y="4905290"/>
            <a:ext cx="6430370" cy="1286807"/>
          </a:xfrm>
          <a:prstGeom prst="rect">
            <a:avLst/>
          </a:prstGeom>
          <a:ln w="15875">
            <a:solidFill>
              <a:schemeClr val="bg2">
                <a:lumMod val="90000"/>
              </a:schemeClr>
            </a:solidFill>
          </a:ln>
        </p:spPr>
        <p:txBody>
          <a:bodyPr vert="horz" lIns="91440" tIns="45720" rIns="91440" bIns="45720" rtlCol="0" anchor="ctr">
            <a:normAutofit/>
          </a:bodyPr>
          <a:lstStyle>
            <a:lvl1pPr algn="ctr" defTabSz="457200" rtl="0" eaLnBrk="1" latinLnBrk="0" hangingPunct="1">
              <a:spcBef>
                <a:spcPct val="0"/>
              </a:spcBef>
              <a:buNone/>
              <a:defRPr sz="4400" b="1" kern="1200">
                <a:solidFill>
                  <a:srgbClr val="142677"/>
                </a:solidFill>
                <a:latin typeface="+mj-lt"/>
                <a:ea typeface="+mj-ea"/>
                <a:cs typeface="+mj-cs"/>
              </a:defRPr>
            </a:lvl1pPr>
          </a:lstStyle>
          <a:p>
            <a:pPr algn="l"/>
            <a:endParaRPr lang="en-US" sz="3200" b="0">
              <a:solidFill>
                <a:schemeClr val="tx1"/>
              </a:solidFill>
            </a:endParaRPr>
          </a:p>
        </p:txBody>
      </p:sp>
      <p:pic>
        <p:nvPicPr>
          <p:cNvPr id="24" name="Picture 23">
            <a:extLst>
              <a:ext uri="{FF2B5EF4-FFF2-40B4-BE49-F238E27FC236}">
                <a16:creationId xmlns:a16="http://schemas.microsoft.com/office/drawing/2014/main" id="{C6E52FC2-00EF-460B-AF45-5740BF7283B4}"/>
              </a:ext>
            </a:extLst>
          </p:cNvPr>
          <p:cNvPicPr>
            <a:picLocks noChangeAspect="1"/>
          </p:cNvPicPr>
          <p:nvPr/>
        </p:nvPicPr>
        <p:blipFill rotWithShape="1">
          <a:blip r:embed="rId9"/>
          <a:srcRect b="17212"/>
          <a:stretch/>
        </p:blipFill>
        <p:spPr>
          <a:xfrm>
            <a:off x="933216" y="4905290"/>
            <a:ext cx="1286808" cy="1286808"/>
          </a:xfrm>
          <a:prstGeom prst="rect">
            <a:avLst/>
          </a:prstGeom>
        </p:spPr>
      </p:pic>
    </p:spTree>
    <p:extLst>
      <p:ext uri="{BB962C8B-B14F-4D97-AF65-F5344CB8AC3E}">
        <p14:creationId xmlns:p14="http://schemas.microsoft.com/office/powerpoint/2010/main" val="3864255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dium-orang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3" name="Picture 2"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0141" y="479614"/>
            <a:ext cx="1988825" cy="625461"/>
          </a:xfrm>
          <a:prstGeom prst="rect">
            <a:avLst/>
          </a:prstGeom>
        </p:spPr>
      </p:pic>
      <p:sp>
        <p:nvSpPr>
          <p:cNvPr id="4" name="Title 1"/>
          <p:cNvSpPr txBox="1">
            <a:spLocks/>
          </p:cNvSpPr>
          <p:nvPr/>
        </p:nvSpPr>
        <p:spPr>
          <a:xfrm>
            <a:off x="325967" y="2237619"/>
            <a:ext cx="3357035" cy="2377199"/>
          </a:xfrm>
          <a:prstGeom prst="rect">
            <a:avLst/>
          </a:prstGeom>
        </p:spPr>
        <p:txBody>
          <a:bodyPr anchor="ct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Outline of </a:t>
            </a:r>
          </a:p>
          <a:p>
            <a:r>
              <a:rPr lang="en-US" dirty="0"/>
              <a:t>Today’s Session </a:t>
            </a:r>
          </a:p>
        </p:txBody>
      </p:sp>
      <p:sp>
        <p:nvSpPr>
          <p:cNvPr id="5" name="Title 1"/>
          <p:cNvSpPr txBox="1">
            <a:spLocks/>
          </p:cNvSpPr>
          <p:nvPr/>
        </p:nvSpPr>
        <p:spPr>
          <a:xfrm>
            <a:off x="4897965" y="523141"/>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01</a:t>
            </a:r>
          </a:p>
        </p:txBody>
      </p:sp>
      <p:sp>
        <p:nvSpPr>
          <p:cNvPr id="6" name="Title 1"/>
          <p:cNvSpPr txBox="1">
            <a:spLocks/>
          </p:cNvSpPr>
          <p:nvPr/>
        </p:nvSpPr>
        <p:spPr>
          <a:xfrm>
            <a:off x="4897965" y="1990816"/>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02</a:t>
            </a:r>
          </a:p>
        </p:txBody>
      </p:sp>
      <p:sp>
        <p:nvSpPr>
          <p:cNvPr id="7" name="Title 1"/>
          <p:cNvSpPr txBox="1">
            <a:spLocks/>
          </p:cNvSpPr>
          <p:nvPr/>
        </p:nvSpPr>
        <p:spPr>
          <a:xfrm>
            <a:off x="4897965" y="3448055"/>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03</a:t>
            </a:r>
          </a:p>
        </p:txBody>
      </p:sp>
      <p:sp>
        <p:nvSpPr>
          <p:cNvPr id="8" name="Title 1"/>
          <p:cNvSpPr txBox="1">
            <a:spLocks/>
          </p:cNvSpPr>
          <p:nvPr/>
        </p:nvSpPr>
        <p:spPr>
          <a:xfrm>
            <a:off x="4898396" y="4926164"/>
            <a:ext cx="921932" cy="147002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4400" dirty="0">
                <a:solidFill>
                  <a:srgbClr val="142677"/>
                </a:solidFill>
              </a:rPr>
              <a:t>04</a:t>
            </a:r>
          </a:p>
        </p:txBody>
      </p:sp>
      <p:sp>
        <p:nvSpPr>
          <p:cNvPr id="9" name="Title 1"/>
          <p:cNvSpPr txBox="1">
            <a:spLocks/>
          </p:cNvSpPr>
          <p:nvPr/>
        </p:nvSpPr>
        <p:spPr>
          <a:xfrm>
            <a:off x="5820329" y="523141"/>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Supporting a return to work</a:t>
            </a:r>
          </a:p>
        </p:txBody>
      </p:sp>
      <p:sp>
        <p:nvSpPr>
          <p:cNvPr id="10" name="Title 1"/>
          <p:cNvSpPr txBox="1">
            <a:spLocks/>
          </p:cNvSpPr>
          <p:nvPr/>
        </p:nvSpPr>
        <p:spPr>
          <a:xfrm>
            <a:off x="5820329" y="199081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Staff with caring responsibilities</a:t>
            </a:r>
          </a:p>
        </p:txBody>
      </p:sp>
      <p:sp>
        <p:nvSpPr>
          <p:cNvPr id="11" name="Title 1"/>
          <p:cNvSpPr txBox="1">
            <a:spLocks/>
          </p:cNvSpPr>
          <p:nvPr/>
        </p:nvSpPr>
        <p:spPr>
          <a:xfrm>
            <a:off x="5820329" y="3448055"/>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Legal risks and issues surrounding mental health at work </a:t>
            </a:r>
          </a:p>
        </p:txBody>
      </p:sp>
      <p:sp>
        <p:nvSpPr>
          <p:cNvPr id="12" name="Title 1"/>
          <p:cNvSpPr txBox="1">
            <a:spLocks/>
          </p:cNvSpPr>
          <p:nvPr/>
        </p:nvSpPr>
        <p:spPr>
          <a:xfrm>
            <a:off x="5820329" y="4926163"/>
            <a:ext cx="2646590" cy="116676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sz="2000" b="0" dirty="0">
                <a:solidFill>
                  <a:schemeClr val="tx1"/>
                </a:solidFill>
              </a:rPr>
              <a:t>Tools and strategies for mental health and wellbeing </a:t>
            </a:r>
          </a:p>
        </p:txBody>
      </p:sp>
    </p:spTree>
    <p:extLst>
      <p:ext uri="{BB962C8B-B14F-4D97-AF65-F5344CB8AC3E}">
        <p14:creationId xmlns:p14="http://schemas.microsoft.com/office/powerpoint/2010/main" val="3551705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g-light-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txBox="1">
            <a:spLocks/>
          </p:cNvSpPr>
          <p:nvPr/>
        </p:nvSpPr>
        <p:spPr>
          <a:xfrm>
            <a:off x="325967" y="883048"/>
            <a:ext cx="5017820"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Supporting a return to work </a:t>
            </a:r>
          </a:p>
        </p:txBody>
      </p:sp>
      <p:sp>
        <p:nvSpPr>
          <p:cNvPr id="11" name="Title 1"/>
          <p:cNvSpPr txBox="1">
            <a:spLocks/>
          </p:cNvSpPr>
          <p:nvPr/>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Current government guidance – work from home where possible </a:t>
            </a:r>
          </a:p>
          <a:p>
            <a:endParaRPr lang="en-US" sz="2000" b="0" dirty="0">
              <a:solidFill>
                <a:schemeClr val="tx1"/>
              </a:solidFill>
            </a:endParaRPr>
          </a:p>
          <a:p>
            <a:r>
              <a:rPr lang="en-US" sz="2000" b="0" dirty="0">
                <a:solidFill>
                  <a:schemeClr val="tx1"/>
                </a:solidFill>
              </a:rPr>
              <a:t>	-	Support remote working </a:t>
            </a:r>
          </a:p>
          <a:p>
            <a:pPr marL="342900" indent="-342900">
              <a:buFont typeface="Arial"/>
              <a:buChar char="•"/>
            </a:pPr>
            <a:endParaRPr lang="en-US" sz="2000" b="0" dirty="0">
              <a:solidFill>
                <a:schemeClr val="tx1"/>
              </a:solidFill>
            </a:endParaRPr>
          </a:p>
          <a:p>
            <a:r>
              <a:rPr lang="en-US" sz="2000" b="0" dirty="0">
                <a:solidFill>
                  <a:schemeClr val="tx1"/>
                </a:solidFill>
              </a:rPr>
              <a:t>	-	Facilitate a COVID-secure return to the workplace</a:t>
            </a:r>
          </a:p>
          <a:p>
            <a:endParaRPr lang="en-US" sz="2000" b="0" dirty="0">
              <a:solidFill>
                <a:schemeClr val="tx1"/>
              </a:solidFill>
            </a:endParaRPr>
          </a:p>
          <a:p>
            <a:pPr marL="342900" indent="-342900">
              <a:buFont typeface="Arial" panose="020B0604020202020204" pitchFamily="34" charset="0"/>
              <a:buChar char="•"/>
            </a:pPr>
            <a:r>
              <a:rPr lang="en-US" sz="2000" b="0" dirty="0">
                <a:solidFill>
                  <a:schemeClr val="tx1"/>
                </a:solidFill>
              </a:rPr>
              <a:t>Plan in advance – what approach will be taken? </a:t>
            </a:r>
          </a:p>
          <a:p>
            <a:endParaRPr lang="en-US" sz="2000" b="0" dirty="0">
              <a:solidFill>
                <a:schemeClr val="tx1"/>
              </a:solidFill>
            </a:endParaRPr>
          </a:p>
          <a:p>
            <a:endParaRPr lang="en-US" sz="2000" b="0" dirty="0">
              <a:solidFill>
                <a:schemeClr val="tx1"/>
              </a:solidFill>
            </a:endParaRPr>
          </a:p>
          <a:p>
            <a:endParaRPr lang="en-US" sz="2000" b="0" dirty="0">
              <a:solidFill>
                <a:schemeClr val="tx1"/>
              </a:solidFill>
            </a:endParaRPr>
          </a:p>
          <a:p>
            <a:endParaRPr lang="en-US" sz="2000" b="0" dirty="0">
              <a:solidFill>
                <a:schemeClr val="tx1"/>
              </a:solidFill>
            </a:endParaRPr>
          </a:p>
        </p:txBody>
      </p:sp>
    </p:spTree>
    <p:extLst>
      <p:ext uri="{BB962C8B-B14F-4D97-AF65-F5344CB8AC3E}">
        <p14:creationId xmlns:p14="http://schemas.microsoft.com/office/powerpoint/2010/main" val="3618018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g-light-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a:t>
            </a:r>
          </a:p>
        </p:txBody>
      </p:sp>
      <p:pic>
        <p:nvPicPr>
          <p:cNvPr id="9" name="Picture 8"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txBox="1">
            <a:spLocks/>
          </p:cNvSpPr>
          <p:nvPr/>
        </p:nvSpPr>
        <p:spPr>
          <a:xfrm>
            <a:off x="325967" y="883048"/>
            <a:ext cx="5378547"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Supporting a return to work </a:t>
            </a:r>
          </a:p>
        </p:txBody>
      </p:sp>
      <p:sp>
        <p:nvSpPr>
          <p:cNvPr id="11" name="Title 1"/>
          <p:cNvSpPr txBox="1">
            <a:spLocks/>
          </p:cNvSpPr>
          <p:nvPr/>
        </p:nvSpPr>
        <p:spPr>
          <a:xfrm>
            <a:off x="550332" y="2529415"/>
            <a:ext cx="8053917" cy="3037417"/>
          </a:xfrm>
          <a:prstGeom prst="rect">
            <a:avLst/>
          </a:prstGeom>
        </p:spPr>
        <p:txBody>
          <a:bodyPr vert="horz" lIns="91440" tIns="45720" rIns="91440" bIns="45720" rtlCol="0" anchor="t">
            <a:normAutofit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Changes to perceptions and ways of working</a:t>
            </a:r>
          </a:p>
          <a:p>
            <a:endParaRPr lang="en-US" sz="2000" b="0" dirty="0">
              <a:solidFill>
                <a:schemeClr val="tx1"/>
              </a:solidFill>
            </a:endParaRPr>
          </a:p>
          <a:p>
            <a:pPr marL="342900" indent="-342900">
              <a:buFont typeface="Arial"/>
              <a:buChar char="•"/>
            </a:pPr>
            <a:r>
              <a:rPr lang="en-US" sz="2000" b="0" dirty="0">
                <a:solidFill>
                  <a:schemeClr val="tx1"/>
                </a:solidFill>
              </a:rPr>
              <a:t>Bringing people back to the workplace:</a:t>
            </a:r>
          </a:p>
          <a:p>
            <a:endParaRPr lang="en-US" sz="2000" b="0" dirty="0">
              <a:solidFill>
                <a:schemeClr val="tx1"/>
              </a:solidFill>
            </a:endParaRPr>
          </a:p>
          <a:p>
            <a:r>
              <a:rPr lang="en-US" sz="2000" b="0" dirty="0">
                <a:solidFill>
                  <a:schemeClr val="tx1"/>
                </a:solidFill>
              </a:rPr>
              <a:t>	-	risk assessments </a:t>
            </a:r>
          </a:p>
          <a:p>
            <a:r>
              <a:rPr lang="en-US" sz="2000" b="0" dirty="0">
                <a:solidFill>
                  <a:schemeClr val="tx1"/>
                </a:solidFill>
              </a:rPr>
              <a:t>	-	duty to safeguard health and safety	</a:t>
            </a:r>
          </a:p>
          <a:p>
            <a:r>
              <a:rPr lang="en-US" sz="2000" b="0" dirty="0">
                <a:solidFill>
                  <a:schemeClr val="tx1"/>
                </a:solidFill>
              </a:rPr>
              <a:t>	-	communicating plans </a:t>
            </a:r>
          </a:p>
          <a:p>
            <a:r>
              <a:rPr lang="en-US" sz="2000" b="0" dirty="0">
                <a:solidFill>
                  <a:schemeClr val="tx1"/>
                </a:solidFill>
              </a:rPr>
              <a:t>	-	reassurance </a:t>
            </a:r>
          </a:p>
          <a:p>
            <a:r>
              <a:rPr lang="en-US" sz="2000" b="0" dirty="0">
                <a:solidFill>
                  <a:schemeClr val="tx1"/>
                </a:solidFill>
              </a:rPr>
              <a:t>	-	communicate policies and procedures 	</a:t>
            </a:r>
          </a:p>
          <a:p>
            <a:r>
              <a:rPr lang="en-US" sz="2000" b="0" dirty="0">
                <a:solidFill>
                  <a:schemeClr val="tx1"/>
                </a:solidFill>
              </a:rPr>
              <a:t>	-	induction processes and training 		</a:t>
            </a: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284617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g-light-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Rectangle 7"/>
          <p:cNvSpPr/>
          <p:nvPr/>
        </p:nvSpPr>
        <p:spPr>
          <a:xfrm>
            <a:off x="325967" y="2302138"/>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a:t>
            </a:r>
          </a:p>
        </p:txBody>
      </p:sp>
      <p:pic>
        <p:nvPicPr>
          <p:cNvPr id="9" name="Picture 8"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10" name="Title 1"/>
          <p:cNvSpPr txBox="1">
            <a:spLocks/>
          </p:cNvSpPr>
          <p:nvPr/>
        </p:nvSpPr>
        <p:spPr>
          <a:xfrm>
            <a:off x="325967" y="883048"/>
            <a:ext cx="5118488"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Supporting a return to work </a:t>
            </a:r>
          </a:p>
        </p:txBody>
      </p:sp>
      <p:sp>
        <p:nvSpPr>
          <p:cNvPr id="11" name="Title 1"/>
          <p:cNvSpPr txBox="1">
            <a:spLocks/>
          </p:cNvSpPr>
          <p:nvPr/>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Handling employee concerns</a:t>
            </a:r>
          </a:p>
          <a:p>
            <a:endParaRPr lang="en-US" sz="2000" b="0" dirty="0">
              <a:solidFill>
                <a:schemeClr val="tx1"/>
              </a:solidFill>
            </a:endParaRPr>
          </a:p>
          <a:p>
            <a:r>
              <a:rPr lang="en-US" sz="2000" b="0" dirty="0">
                <a:solidFill>
                  <a:schemeClr val="tx1"/>
                </a:solidFill>
              </a:rPr>
              <a:t>	-	Duty to employees</a:t>
            </a:r>
          </a:p>
          <a:p>
            <a:r>
              <a:rPr lang="en-US" sz="2000" b="0" dirty="0">
                <a:solidFill>
                  <a:schemeClr val="tx1"/>
                </a:solidFill>
              </a:rPr>
              <a:t>	-	Mindful of discrimination risks </a:t>
            </a:r>
          </a:p>
          <a:p>
            <a:r>
              <a:rPr lang="en-US" sz="2000" b="0" dirty="0">
                <a:solidFill>
                  <a:schemeClr val="tx1"/>
                </a:solidFill>
              </a:rPr>
              <a:t>	- 	Employee Assistance Programme </a:t>
            </a:r>
          </a:p>
          <a:p>
            <a:r>
              <a:rPr lang="en-US" sz="2000" b="0" dirty="0">
                <a:solidFill>
                  <a:schemeClr val="tx1"/>
                </a:solidFill>
              </a:rPr>
              <a:t>	-	Occupational health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Can an employee refuse to return to work?</a:t>
            </a:r>
          </a:p>
          <a:p>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099978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645952"/>
            <a:ext cx="4690533" cy="1349916"/>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Supporting staff with caring responsibilities </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fontScale="92500"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What are the options?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Parental leave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Time off for dependants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Furlough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Annual leave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Flexible working </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40676148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2138"/>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4690533"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Parental leave </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fontScale="92500"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i="1" dirty="0">
                <a:solidFill>
                  <a:schemeClr val="tx1"/>
                </a:solidFill>
              </a:rPr>
              <a:t>Maternity and Parental Leave etc. Regulations 1999</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Unpaid statutory leave</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Up to four weeks per year per child (18 weeks per child in total)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Birth and adoptive parents, or those with parental responsibility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Eligibility and notice requirements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Returning to work </a:t>
            </a: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3190772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87351" y="2302138"/>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4690533"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Time off for dependants </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endParaRPr lang="en-US" sz="2000" b="0" dirty="0">
              <a:solidFill>
                <a:schemeClr val="tx1"/>
              </a:solidFill>
            </a:endParaRPr>
          </a:p>
        </p:txBody>
      </p:sp>
      <p:sp>
        <p:nvSpPr>
          <p:cNvPr id="7" name="Title 1">
            <a:extLst>
              <a:ext uri="{FF2B5EF4-FFF2-40B4-BE49-F238E27FC236}">
                <a16:creationId xmlns:a16="http://schemas.microsoft.com/office/drawing/2014/main" id="{EA4C4494-808F-4590-BC0D-CA0BB85FE7FA}"/>
              </a:ext>
            </a:extLst>
          </p:cNvPr>
          <p:cNvSpPr txBox="1">
            <a:spLocks/>
          </p:cNvSpPr>
          <p:nvPr/>
        </p:nvSpPr>
        <p:spPr>
          <a:xfrm>
            <a:off x="702732" y="26818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i="1" dirty="0">
                <a:solidFill>
                  <a:schemeClr val="tx1"/>
                </a:solidFill>
              </a:rPr>
              <a:t>Sections 57A and 57B Employment Rights Act 1996</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Right to “reasonable” unpaid time off work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Necessary due to unexpected disruption in care arrangements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Dependants - not limited to children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Does not apply to planned time off to care for dependants </a:t>
            </a:r>
          </a:p>
        </p:txBody>
      </p:sp>
    </p:spTree>
    <p:extLst>
      <p:ext uri="{BB962C8B-B14F-4D97-AF65-F5344CB8AC3E}">
        <p14:creationId xmlns:p14="http://schemas.microsoft.com/office/powerpoint/2010/main" val="3010549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4690533"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Furlough leave  </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Eligibility extends to workers </a:t>
            </a:r>
            <a:r>
              <a:rPr lang="en-US" sz="2000" b="0" i="1" dirty="0">
                <a:solidFill>
                  <a:schemeClr val="tx1"/>
                </a:solidFill>
              </a:rPr>
              <a:t>“who are unable to work because they have caring responsibilities resulting from coronavirus”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Scheme extended to 30 September 2021 </a:t>
            </a:r>
          </a:p>
          <a:p>
            <a:endParaRPr lang="en-US" sz="2000" b="0" dirty="0">
              <a:solidFill>
                <a:schemeClr val="tx1"/>
              </a:solidFill>
            </a:endParaRPr>
          </a:p>
          <a:p>
            <a:pPr marL="342900" indent="-342900">
              <a:buFont typeface="Arial"/>
              <a:buChar char="•"/>
            </a:pPr>
            <a:r>
              <a:rPr lang="en-US" sz="2000" b="0" dirty="0">
                <a:solidFill>
                  <a:schemeClr val="tx1"/>
                </a:solidFill>
              </a:rPr>
              <a:t>Flexible furlough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Eligibility requirements </a:t>
            </a: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253031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blue-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4690533" cy="111282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Annual leave  </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Employees can use annual leave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Notice requirements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Refusing annual leave </a:t>
            </a: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2745911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83048"/>
            <a:ext cx="4690533" cy="1207303"/>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Flexible working </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fontScale="92500" lnSpcReduction="1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Formal verses informal?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Contractual right to make changes?  </a:t>
            </a:r>
          </a:p>
          <a:p>
            <a:endParaRPr lang="en-US" sz="2000" b="0" dirty="0">
              <a:solidFill>
                <a:schemeClr val="tx1"/>
              </a:solidFill>
            </a:endParaRPr>
          </a:p>
          <a:p>
            <a:pPr marL="342900" indent="-342900">
              <a:buFont typeface="Arial"/>
              <a:buChar char="•"/>
            </a:pPr>
            <a:r>
              <a:rPr lang="en-US" sz="2000" b="0" dirty="0">
                <a:solidFill>
                  <a:schemeClr val="tx1"/>
                </a:solidFill>
              </a:rPr>
              <a:t>Statutory right to request flexible working (</a:t>
            </a:r>
            <a:r>
              <a:rPr lang="en-US" sz="2000" b="0" i="1" dirty="0">
                <a:solidFill>
                  <a:schemeClr val="tx1"/>
                </a:solidFill>
              </a:rPr>
              <a:t>Sections 80F to 80I Employment Rights Act 1996</a:t>
            </a:r>
            <a:r>
              <a:rPr lang="en-US" sz="2000" b="0" dirty="0">
                <a:solidFill>
                  <a:schemeClr val="tx1"/>
                </a:solidFill>
              </a:rPr>
              <a:t>): </a:t>
            </a:r>
          </a:p>
          <a:p>
            <a:pPr marL="342900" indent="-342900">
              <a:buFont typeface="Arial"/>
              <a:buChar char="•"/>
            </a:pPr>
            <a:endParaRPr lang="en-US" sz="2000" b="0" dirty="0">
              <a:solidFill>
                <a:schemeClr val="tx1"/>
              </a:solidFill>
            </a:endParaRPr>
          </a:p>
          <a:p>
            <a:r>
              <a:rPr lang="en-US" sz="2000" b="0" dirty="0">
                <a:solidFill>
                  <a:schemeClr val="tx1"/>
                </a:solidFill>
              </a:rPr>
              <a:t>	-	Employees </a:t>
            </a:r>
          </a:p>
          <a:p>
            <a:r>
              <a:rPr lang="en-US" sz="2000" b="0" dirty="0">
                <a:solidFill>
                  <a:schemeClr val="tx1"/>
                </a:solidFill>
              </a:rPr>
              <a:t>	-	26 weeks’ continuous service</a:t>
            </a:r>
          </a:p>
          <a:p>
            <a:r>
              <a:rPr lang="en-US" sz="2000" b="0" dirty="0">
                <a:solidFill>
                  <a:schemeClr val="tx1"/>
                </a:solidFill>
              </a:rPr>
              <a:t>	-	One request in any 12 month period </a:t>
            </a:r>
          </a:p>
          <a:p>
            <a:r>
              <a:rPr lang="en-US" sz="2000" b="0" dirty="0">
                <a:solidFill>
                  <a:schemeClr val="tx1"/>
                </a:solidFill>
              </a:rPr>
              <a:t>	</a:t>
            </a:r>
          </a:p>
        </p:txBody>
      </p:sp>
    </p:spTree>
    <p:extLst>
      <p:ext uri="{BB962C8B-B14F-4D97-AF65-F5344CB8AC3E}">
        <p14:creationId xmlns:p14="http://schemas.microsoft.com/office/powerpoint/2010/main" val="1172848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822121"/>
            <a:ext cx="4690533" cy="1173747"/>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Flexible working </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What changes can be applied for?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Change of hours</a:t>
            </a:r>
          </a:p>
          <a:p>
            <a:pPr marL="342900" indent="-342900">
              <a:buFont typeface="Arial"/>
              <a:buChar char="•"/>
            </a:pPr>
            <a:r>
              <a:rPr lang="en-US" sz="2000" b="0" dirty="0">
                <a:solidFill>
                  <a:schemeClr val="tx1"/>
                </a:solidFill>
              </a:rPr>
              <a:t>Change of working times </a:t>
            </a:r>
          </a:p>
          <a:p>
            <a:pPr marL="342900" indent="-342900">
              <a:buFont typeface="Arial"/>
              <a:buChar char="•"/>
            </a:pPr>
            <a:r>
              <a:rPr lang="en-US" sz="2000" b="0" dirty="0">
                <a:solidFill>
                  <a:schemeClr val="tx1"/>
                </a:solidFill>
              </a:rPr>
              <a:t>Change to place of work </a:t>
            </a:r>
          </a:p>
          <a:p>
            <a:endParaRPr lang="en-US" sz="2000" b="0" dirty="0">
              <a:solidFill>
                <a:schemeClr val="tx1"/>
              </a:solidFill>
            </a:endParaRPr>
          </a:p>
          <a:p>
            <a:pPr marL="342900" indent="-342900">
              <a:buFont typeface="Arial"/>
              <a:buChar char="•"/>
            </a:pPr>
            <a:r>
              <a:rPr lang="en-US" sz="2000" b="0" dirty="0">
                <a:solidFill>
                  <a:schemeClr val="tx1"/>
                </a:solidFill>
              </a:rPr>
              <a:t>Part-time, full-time, annualised hours, compressed hours, flexi-time, homeworking, job-share, staggered hours, term-time working</a:t>
            </a:r>
          </a:p>
        </p:txBody>
      </p:sp>
    </p:spTree>
    <p:extLst>
      <p:ext uri="{BB962C8B-B14F-4D97-AF65-F5344CB8AC3E}">
        <p14:creationId xmlns:p14="http://schemas.microsoft.com/office/powerpoint/2010/main" val="388865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696286"/>
            <a:ext cx="4690533" cy="1299582"/>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Flexible working – Making the request  </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In writing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Dated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Being made under statutory procedure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Change being sought and when to take effect from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Effect on employer  </a:t>
            </a:r>
          </a:p>
        </p:txBody>
      </p:sp>
    </p:spTree>
    <p:extLst>
      <p:ext uri="{BB962C8B-B14F-4D97-AF65-F5344CB8AC3E}">
        <p14:creationId xmlns:p14="http://schemas.microsoft.com/office/powerpoint/2010/main" val="3296888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679508"/>
            <a:ext cx="4690533" cy="1316360"/>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Flexible working – Dealing with the request  </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pPr marL="342900" indent="-342900">
              <a:buFont typeface="Arial"/>
              <a:buChar char="•"/>
            </a:pPr>
            <a:r>
              <a:rPr lang="en-US" sz="2000" b="0" dirty="0">
                <a:solidFill>
                  <a:schemeClr val="tx1"/>
                </a:solidFill>
              </a:rPr>
              <a:t>Deal with request in a reasonable manner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Notify of decision within decision period (three months or longer by agreement) </a:t>
            </a:r>
          </a:p>
          <a:p>
            <a:pPr marL="342900" indent="-342900">
              <a:buFont typeface="Arial"/>
              <a:buChar char="•"/>
            </a:pPr>
            <a:endParaRPr lang="en-US" sz="2000" b="0" dirty="0">
              <a:solidFill>
                <a:schemeClr val="tx1"/>
              </a:solidFill>
            </a:endParaRPr>
          </a:p>
          <a:p>
            <a:pPr marL="342900" indent="-342900">
              <a:buFont typeface="Arial"/>
              <a:buChar char="•"/>
            </a:pPr>
            <a:r>
              <a:rPr lang="en-US" sz="2000" b="0" dirty="0">
                <a:solidFill>
                  <a:schemeClr val="tx1"/>
                </a:solidFill>
              </a:rPr>
              <a:t>Only refuse on specified grounds</a:t>
            </a:r>
          </a:p>
          <a:p>
            <a:pPr marL="342900" indent="-342900">
              <a:buFont typeface="Arial"/>
              <a:buChar char="•"/>
            </a:pPr>
            <a:endParaRPr lang="en-US" sz="2000" b="0" dirty="0">
              <a:solidFill>
                <a:schemeClr val="tx1"/>
              </a:solidFill>
            </a:endParaRPr>
          </a:p>
          <a:p>
            <a:pPr marL="342900" indent="-342900">
              <a:buFont typeface="Arial"/>
              <a:buChar char="•"/>
            </a:pPr>
            <a:endParaRPr lang="en-US" sz="600" b="0" dirty="0">
              <a:solidFill>
                <a:schemeClr val="tx1"/>
              </a:solidFill>
            </a:endParaRPr>
          </a:p>
          <a:p>
            <a:r>
              <a:rPr lang="en-US" sz="2000" b="0" dirty="0">
                <a:solidFill>
                  <a:schemeClr val="tx1"/>
                </a:solidFill>
              </a:rPr>
              <a:t>	</a:t>
            </a: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1103178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ng-green-arro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p:cNvSpPr/>
          <p:nvPr/>
        </p:nvSpPr>
        <p:spPr>
          <a:xfrm>
            <a:off x="325967" y="2307167"/>
            <a:ext cx="8488312" cy="42495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BRAC_logo_CMYK_with_you.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825454" y="883048"/>
            <a:ext cx="1988825" cy="625461"/>
          </a:xfrm>
          <a:prstGeom prst="rect">
            <a:avLst/>
          </a:prstGeom>
        </p:spPr>
      </p:pic>
      <p:sp>
        <p:nvSpPr>
          <p:cNvPr id="5" name="Title 1"/>
          <p:cNvSpPr txBox="1">
            <a:spLocks/>
          </p:cNvSpPr>
          <p:nvPr/>
        </p:nvSpPr>
        <p:spPr>
          <a:xfrm>
            <a:off x="325967" y="662730"/>
            <a:ext cx="4690533" cy="1333138"/>
          </a:xfrm>
          <a:prstGeom prst="rect">
            <a:avLst/>
          </a:prstGeom>
        </p:spPr>
        <p:txBody>
          <a:bodyPr>
            <a:normAutofit/>
          </a:bodyPr>
          <a:lstStyle>
            <a:lvl1pPr algn="l" defTabSz="457200" rtl="0" eaLnBrk="1" latinLnBrk="0" hangingPunct="1">
              <a:spcBef>
                <a:spcPct val="0"/>
              </a:spcBef>
              <a:buNone/>
              <a:defRPr sz="3200" b="1" kern="1200">
                <a:solidFill>
                  <a:schemeClr val="bg1"/>
                </a:solidFill>
                <a:latin typeface="+mj-lt"/>
                <a:ea typeface="+mj-ea"/>
                <a:cs typeface="+mj-cs"/>
              </a:defRPr>
            </a:lvl1pPr>
          </a:lstStyle>
          <a:p>
            <a:r>
              <a:rPr lang="en-US" dirty="0"/>
              <a:t>Flexible working – Dealing with the request  </a:t>
            </a:r>
          </a:p>
        </p:txBody>
      </p:sp>
      <p:sp>
        <p:nvSpPr>
          <p:cNvPr id="6" name="Title 1"/>
          <p:cNvSpPr txBox="1">
            <a:spLocks/>
          </p:cNvSpPr>
          <p:nvPr/>
        </p:nvSpPr>
        <p:spPr>
          <a:xfrm>
            <a:off x="550332" y="2529415"/>
            <a:ext cx="8053917" cy="3037417"/>
          </a:xfrm>
          <a:prstGeom prst="rect">
            <a:avLst/>
          </a:prstGeom>
        </p:spPr>
        <p:txBody>
          <a:bodyPr vert="horz" lIns="91440" tIns="45720" rIns="91440" bIns="45720" rtlCol="0" anchor="t">
            <a:normAutofit fontScale="92500" lnSpcReduction="20000"/>
          </a:bodyPr>
          <a:lstStyle>
            <a:lvl1pPr algn="l" defTabSz="457200" rtl="0" eaLnBrk="1" latinLnBrk="0" hangingPunct="1">
              <a:spcBef>
                <a:spcPct val="0"/>
              </a:spcBef>
              <a:buNone/>
              <a:defRPr sz="3200" b="1" kern="1200">
                <a:solidFill>
                  <a:schemeClr val="bg1"/>
                </a:solidFill>
                <a:latin typeface="+mj-lt"/>
                <a:ea typeface="+mj-ea"/>
                <a:cs typeface="+mj-cs"/>
              </a:defRPr>
            </a:lvl1pPr>
          </a:lstStyle>
          <a:p>
            <a:endParaRPr lang="en-US" sz="2000" b="0" dirty="0">
              <a:solidFill>
                <a:schemeClr val="tx1"/>
              </a:solidFill>
            </a:endParaRPr>
          </a:p>
          <a:p>
            <a:pPr marL="342900" indent="-342900">
              <a:buFont typeface="Arial"/>
              <a:buChar char="•"/>
            </a:pPr>
            <a:r>
              <a:rPr lang="en-US" sz="2000" b="0" dirty="0">
                <a:solidFill>
                  <a:schemeClr val="tx1"/>
                </a:solidFill>
              </a:rPr>
              <a:t>Specified grounds for refusal: </a:t>
            </a:r>
          </a:p>
          <a:p>
            <a:pPr marL="342900" indent="-342900">
              <a:buFont typeface="Arial"/>
              <a:buChar char="•"/>
            </a:pPr>
            <a:endParaRPr lang="en-US" sz="2000" b="0" dirty="0">
              <a:solidFill>
                <a:schemeClr val="tx1"/>
              </a:solidFill>
            </a:endParaRPr>
          </a:p>
          <a:p>
            <a:pPr marL="342900" indent="-342900">
              <a:buFont typeface="Arial"/>
              <a:buChar char="•"/>
            </a:pPr>
            <a:endParaRPr lang="en-US" sz="600" b="0" dirty="0">
              <a:solidFill>
                <a:schemeClr val="tx1"/>
              </a:solidFill>
            </a:endParaRPr>
          </a:p>
          <a:p>
            <a:r>
              <a:rPr lang="en-US" sz="2000" b="0" dirty="0">
                <a:solidFill>
                  <a:schemeClr val="tx1"/>
                </a:solidFill>
              </a:rPr>
              <a:t>	-	Burden of additional costs</a:t>
            </a:r>
          </a:p>
          <a:p>
            <a:r>
              <a:rPr lang="en-US" sz="2000" b="0" dirty="0">
                <a:solidFill>
                  <a:schemeClr val="tx1"/>
                </a:solidFill>
              </a:rPr>
              <a:t>	-	Detrimental effect on ability to meet customer demand</a:t>
            </a:r>
          </a:p>
          <a:p>
            <a:r>
              <a:rPr lang="en-US" sz="2000" b="0" dirty="0">
                <a:solidFill>
                  <a:schemeClr val="tx1"/>
                </a:solidFill>
              </a:rPr>
              <a:t>	-	inability to reorganise work among existing staff</a:t>
            </a:r>
          </a:p>
          <a:p>
            <a:r>
              <a:rPr lang="en-US" sz="2000" b="0" dirty="0">
                <a:solidFill>
                  <a:schemeClr val="tx1"/>
                </a:solidFill>
              </a:rPr>
              <a:t>	-	detrimental impact on quality</a:t>
            </a:r>
          </a:p>
          <a:p>
            <a:r>
              <a:rPr lang="en-US" sz="2000" b="0" dirty="0">
                <a:solidFill>
                  <a:schemeClr val="tx1"/>
                </a:solidFill>
              </a:rPr>
              <a:t>	-	detrimental impact on performance</a:t>
            </a:r>
          </a:p>
          <a:p>
            <a:r>
              <a:rPr lang="en-US" sz="2000" b="0" dirty="0">
                <a:solidFill>
                  <a:schemeClr val="tx1"/>
                </a:solidFill>
              </a:rPr>
              <a:t>	-	insufficiency of work during the periods the employee proposes to 			work</a:t>
            </a:r>
          </a:p>
          <a:p>
            <a:r>
              <a:rPr lang="en-US" sz="2000" b="0" dirty="0">
                <a:solidFill>
                  <a:schemeClr val="tx1"/>
                </a:solidFill>
              </a:rPr>
              <a:t>	-	planned structural changes</a:t>
            </a:r>
          </a:p>
          <a:p>
            <a:endParaRPr lang="en-US" sz="2000" b="0" dirty="0">
              <a:solidFill>
                <a:schemeClr val="tx1"/>
              </a:solidFill>
            </a:endParaRPr>
          </a:p>
          <a:p>
            <a:pPr marL="342900" indent="-342900">
              <a:buFont typeface="Arial"/>
              <a:buChar char="•"/>
            </a:pPr>
            <a:endParaRPr lang="en-US" sz="2000" b="0" dirty="0">
              <a:solidFill>
                <a:schemeClr val="tx1"/>
              </a:solidFill>
            </a:endParaRPr>
          </a:p>
          <a:p>
            <a:pPr marL="342900" indent="-342900">
              <a:buFont typeface="Arial"/>
              <a:buChar char="•"/>
            </a:pPr>
            <a:endParaRPr lang="en-US" sz="2000" b="0" dirty="0">
              <a:solidFill>
                <a:schemeClr val="tx1"/>
              </a:solidFill>
            </a:endParaRPr>
          </a:p>
        </p:txBody>
      </p:sp>
    </p:spTree>
    <p:extLst>
      <p:ext uri="{BB962C8B-B14F-4D97-AF65-F5344CB8AC3E}">
        <p14:creationId xmlns:p14="http://schemas.microsoft.com/office/powerpoint/2010/main" val="29434012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02D856CA16024292CC3E1A20E96554" ma:contentTypeVersion="12" ma:contentTypeDescription="Create a new document." ma:contentTypeScope="" ma:versionID="344c410f8d796b7ba456da55ce69d2e9">
  <xsd:schema xmlns:xsd="http://www.w3.org/2001/XMLSchema" xmlns:xs="http://www.w3.org/2001/XMLSchema" xmlns:p="http://schemas.microsoft.com/office/2006/metadata/properties" xmlns:ns2="24f1af9e-7732-44a8-894e-b5772eeccdd9" xmlns:ns3="d8ed2828-79ec-4658-9e61-6b7d04841e55" targetNamespace="http://schemas.microsoft.com/office/2006/metadata/properties" ma:root="true" ma:fieldsID="d6cc55d1daf1a6f3bd055cff0ff096fc" ns2:_="" ns3:_="">
    <xsd:import namespace="24f1af9e-7732-44a8-894e-b5772eeccdd9"/>
    <xsd:import namespace="d8ed2828-79ec-4658-9e61-6b7d04841e5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f1af9e-7732-44a8-894e-b5772eeccd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d2828-79ec-4658-9e61-6b7d04841e5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065BF9C-B502-462C-8730-E0A38B86DEF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f1af9e-7732-44a8-894e-b5772eeccdd9"/>
    <ds:schemaRef ds:uri="d8ed2828-79ec-4658-9e61-6b7d04841e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2EDAB81-B934-4924-90F2-3C5BD5A8DD13}">
  <ds:schemaRefs>
    <ds:schemaRef ds:uri="http://schemas.microsoft.com/sharepoint/v3/contenttype/forms"/>
  </ds:schemaRefs>
</ds:datastoreItem>
</file>

<file path=customXml/itemProps3.xml><?xml version="1.0" encoding="utf-8"?>
<ds:datastoreItem xmlns:ds="http://schemas.openxmlformats.org/officeDocument/2006/customXml" ds:itemID="{95F73563-50FE-48FA-B2C0-BBE32CEE3348}">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d8ed2828-79ec-4658-9e61-6b7d04841e55"/>
    <ds:schemaRef ds:uri="24f1af9e-7732-44a8-894e-b5772eeccdd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11645</TotalTime>
  <Words>790</Words>
  <Application>Microsoft Office PowerPoint</Application>
  <PresentationFormat>On-screen Show (4:3)</PresentationFormat>
  <Paragraphs>176</Paragraphs>
  <Slides>16</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Catchlove</dc:creator>
  <cp:lastModifiedBy>Chloe Whittaker</cp:lastModifiedBy>
  <cp:revision>45</cp:revision>
  <dcterms:created xsi:type="dcterms:W3CDTF">2019-03-05T15:22:06Z</dcterms:created>
  <dcterms:modified xsi:type="dcterms:W3CDTF">2021-03-11T12:26:54Z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0x0101000802D856CA16024292CC3E1A20E96554</vt:lpwstr>
  </property>
  <property fmtid="{D5CDD505-2E9C-101B-9397-08002B2CF9AE}" pid="3" name="Order">
    <vt:r8>2391600</vt:r8>
  </property>
</Properties>
</file>