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6"/>
  </p:notesMasterIdLst>
  <p:sldIdLst>
    <p:sldId id="280" r:id="rId5"/>
    <p:sldId id="441" r:id="rId6"/>
    <p:sldId id="695" r:id="rId7"/>
    <p:sldId id="696" r:id="rId8"/>
    <p:sldId id="706" r:id="rId9"/>
    <p:sldId id="707" r:id="rId10"/>
    <p:sldId id="704" r:id="rId11"/>
    <p:sldId id="697" r:id="rId12"/>
    <p:sldId id="698" r:id="rId13"/>
    <p:sldId id="709" r:id="rId14"/>
    <p:sldId id="699" r:id="rId15"/>
    <p:sldId id="700" r:id="rId16"/>
    <p:sldId id="710" r:id="rId17"/>
    <p:sldId id="711" r:id="rId18"/>
    <p:sldId id="701" r:id="rId19"/>
    <p:sldId id="702" r:id="rId20"/>
    <p:sldId id="692" r:id="rId21"/>
    <p:sldId id="750" r:id="rId22"/>
    <p:sldId id="569" r:id="rId23"/>
    <p:sldId id="734" r:id="rId24"/>
    <p:sldId id="728" r:id="rId25"/>
    <p:sldId id="731" r:id="rId26"/>
    <p:sldId id="730" r:id="rId27"/>
    <p:sldId id="735" r:id="rId28"/>
    <p:sldId id="736" r:id="rId29"/>
    <p:sldId id="737" r:id="rId30"/>
    <p:sldId id="738" r:id="rId31"/>
    <p:sldId id="739" r:id="rId32"/>
    <p:sldId id="751" r:id="rId33"/>
    <p:sldId id="740" r:id="rId34"/>
    <p:sldId id="693" r:id="rId35"/>
    <p:sldId id="694" r:id="rId36"/>
    <p:sldId id="741" r:id="rId37"/>
    <p:sldId id="742" r:id="rId38"/>
    <p:sldId id="743" r:id="rId39"/>
    <p:sldId id="744" r:id="rId40"/>
    <p:sldId id="745" r:id="rId41"/>
    <p:sldId id="746" r:id="rId42"/>
    <p:sldId id="747" r:id="rId43"/>
    <p:sldId id="748" r:id="rId44"/>
    <p:sldId id="289"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0634"/>
    <a:srgbClr val="4259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64"/>
    <p:restoredTop sz="94091" autoAdjust="0"/>
  </p:normalViewPr>
  <p:slideViewPr>
    <p:cSldViewPr>
      <p:cViewPr varScale="1">
        <p:scale>
          <a:sx n="103" d="100"/>
          <a:sy n="103" d="100"/>
        </p:scale>
        <p:origin x="1000"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173C-B78F-4502-ABCD-F49274E2F7D2}" type="datetimeFigureOut">
              <a:rPr lang="en-GB" smtClean="0"/>
              <a:t>15/10/2020</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C18D15-1A86-4C0E-B11E-953E35C1D45A}" type="slidenum">
              <a:rPr lang="en-GB" smtClean="0"/>
              <a:t>‹#›</a:t>
            </a:fld>
            <a:endParaRPr lang="en-GB" dirty="0"/>
          </a:p>
        </p:txBody>
      </p:sp>
    </p:spTree>
    <p:extLst>
      <p:ext uri="{BB962C8B-B14F-4D97-AF65-F5344CB8AC3E}">
        <p14:creationId xmlns:p14="http://schemas.microsoft.com/office/powerpoint/2010/main" val="2225344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B49F4E-AF95-49B9-B0E3-BF952178120D}" type="slidenum">
              <a:rPr lang="en-GB" smtClean="0"/>
              <a:t>1</a:t>
            </a:fld>
            <a:endParaRPr lang="en-GB" dirty="0"/>
          </a:p>
        </p:txBody>
      </p:sp>
    </p:spTree>
    <p:extLst>
      <p:ext uri="{BB962C8B-B14F-4D97-AF65-F5344CB8AC3E}">
        <p14:creationId xmlns:p14="http://schemas.microsoft.com/office/powerpoint/2010/main" val="3706618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BA8BFD3-CB66-423F-B4FF-91BDCD1A47D6}" type="slidenum">
              <a:rPr lang="en-GB" smtClean="0"/>
              <a:pPr/>
              <a:t>2</a:t>
            </a:fld>
            <a:endParaRPr lang="en-GB" dirty="0"/>
          </a:p>
        </p:txBody>
      </p:sp>
    </p:spTree>
    <p:extLst>
      <p:ext uri="{BB962C8B-B14F-4D97-AF65-F5344CB8AC3E}">
        <p14:creationId xmlns:p14="http://schemas.microsoft.com/office/powerpoint/2010/main" val="452262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BA8BFD3-CB66-423F-B4FF-91BDCD1A47D6}" type="slidenum">
              <a:rPr lang="en-GB" smtClean="0"/>
              <a:pPr/>
              <a:t>17</a:t>
            </a:fld>
            <a:endParaRPr lang="en-GB" dirty="0"/>
          </a:p>
        </p:txBody>
      </p:sp>
    </p:spTree>
    <p:extLst>
      <p:ext uri="{BB962C8B-B14F-4D97-AF65-F5344CB8AC3E}">
        <p14:creationId xmlns:p14="http://schemas.microsoft.com/office/powerpoint/2010/main" val="770998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6439C159-F782-8B49-A039-260213A68BE5}"/>
              </a:ext>
            </a:extLst>
          </p:cNvPr>
          <p:cNvSpPr>
            <a:spLocks noGrp="1" noRot="1" noChangeAspect="1" noTextEdit="1"/>
          </p:cNvSpPr>
          <p:nvPr>
            <p:ph type="sldImg"/>
          </p:nvPr>
        </p:nvSpPr>
        <p:spPr/>
      </p:sp>
      <p:sp>
        <p:nvSpPr>
          <p:cNvPr id="8195" name="Notes Placeholder 2">
            <a:extLst>
              <a:ext uri="{FF2B5EF4-FFF2-40B4-BE49-F238E27FC236}">
                <a16:creationId xmlns:a16="http://schemas.microsoft.com/office/drawing/2014/main" id="{E9AEBAC5-6279-8148-8DC7-191C6943304C}"/>
              </a:ext>
            </a:extLst>
          </p:cNvPr>
          <p:cNvSpPr>
            <a:spLocks noGrp="1"/>
          </p:cNvSpPr>
          <p:nvPr>
            <p:ph type="body" idx="1"/>
          </p:nvPr>
        </p:nvSpPr>
        <p:spPr/>
        <p:txBody>
          <a:bodyPr lIns="86530" tIns="43265" rIns="86530" bIns="43265"/>
          <a:lstStyle/>
          <a:p>
            <a:endParaRPr lang="en-GB" altLang="en-US" dirty="0"/>
          </a:p>
        </p:txBody>
      </p:sp>
      <p:sp>
        <p:nvSpPr>
          <p:cNvPr id="8196" name="Slide Number Placeholder 3">
            <a:extLst>
              <a:ext uri="{FF2B5EF4-FFF2-40B4-BE49-F238E27FC236}">
                <a16:creationId xmlns:a16="http://schemas.microsoft.com/office/drawing/2014/main" id="{4C1E7104-5CDB-0F48-AAF1-DF690C8B864E}"/>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530" tIns="43265" rIns="86530" bIns="43265"/>
          <a:lstStyle>
            <a:lvl1pPr>
              <a:spcBef>
                <a:spcPct val="30000"/>
              </a:spcBef>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1pPr>
            <a:lvl2pPr marL="742950" indent="-285750">
              <a:spcBef>
                <a:spcPct val="30000"/>
              </a:spcBef>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9pPr>
          </a:lstStyle>
          <a:p>
            <a:pPr eaLnBrk="1" hangingPunct="1">
              <a:spcBef>
                <a:spcPct val="0"/>
              </a:spcBef>
            </a:pPr>
            <a:fld id="{2A591938-6AA0-0E46-865A-670497668E83}" type="slidenum">
              <a:rPr lang="en-GB" altLang="en-US" sz="1800">
                <a:solidFill>
                  <a:srgbClr val="000000"/>
                </a:solidFill>
                <a:latin typeface="Arial" panose="020B0604020202020204" pitchFamily="34" charset="0"/>
              </a:rPr>
              <a:pPr eaLnBrk="1" hangingPunct="1">
                <a:spcBef>
                  <a:spcPct val="0"/>
                </a:spcBef>
              </a:pPr>
              <a:t>18</a:t>
            </a:fld>
            <a:endParaRPr lang="en-GB" altLang="en-US" sz="1800" dirty="0">
              <a:solidFill>
                <a:srgbClr val="000000"/>
              </a:solidFill>
              <a:latin typeface="Arial" panose="020B0604020202020204" pitchFamily="34" charset="0"/>
            </a:endParaRPr>
          </a:p>
        </p:txBody>
      </p:sp>
    </p:spTree>
    <p:extLst>
      <p:ext uri="{BB962C8B-B14F-4D97-AF65-F5344CB8AC3E}">
        <p14:creationId xmlns:p14="http://schemas.microsoft.com/office/powerpoint/2010/main" val="304582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p:sp>
      <p:sp>
        <p:nvSpPr>
          <p:cNvPr id="32771" name="Notes Placeholder 2"/>
          <p:cNvSpPr>
            <a:spLocks noGrp="1"/>
          </p:cNvSpPr>
          <p:nvPr>
            <p:ph type="body" idx="1"/>
          </p:nvPr>
        </p:nvSpPr>
        <p:spPr/>
        <p:txBody>
          <a:bodyPr lIns="86530" tIns="43265" rIns="86530" bIns="43265"/>
          <a:lstStyle/>
          <a:p>
            <a:endParaRPr lang="en-GB" altLang="en-US" dirty="0"/>
          </a:p>
        </p:txBody>
      </p:sp>
      <p:sp>
        <p:nvSpPr>
          <p:cNvPr id="32772"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530" tIns="43265" rIns="86530" bIns="43265"/>
          <a:lstStyle>
            <a:lvl1pPr eaLnBrk="0" hangingPunct="0">
              <a:spcBef>
                <a:spcPct val="30000"/>
              </a:spcBef>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40EE275-81FC-4B1E-AA7F-D7F9F1796040}" type="slidenum">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19</a:t>
            </a:fld>
            <a:endPar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705900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p:sp>
      <p:sp>
        <p:nvSpPr>
          <p:cNvPr id="33795" name="Notes Placeholder 2"/>
          <p:cNvSpPr>
            <a:spLocks noGrp="1"/>
          </p:cNvSpPr>
          <p:nvPr>
            <p:ph type="body" idx="1"/>
          </p:nvPr>
        </p:nvSpPr>
        <p:spPr/>
        <p:txBody>
          <a:bodyPr lIns="86530" tIns="43265" rIns="86530" bIns="43265"/>
          <a:lstStyle/>
          <a:p>
            <a:endParaRPr lang="en-GB" altLang="en-US" dirty="0"/>
          </a:p>
        </p:txBody>
      </p:sp>
      <p:sp>
        <p:nvSpPr>
          <p:cNvPr id="33796"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530" tIns="43265" rIns="86530" bIns="43265"/>
          <a:lstStyle>
            <a:lvl1pPr eaLnBrk="0" hangingPunct="0">
              <a:spcBef>
                <a:spcPct val="30000"/>
              </a:spcBef>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C9E40DD-369C-42D9-BCDB-10366EE64CB9}" type="slidenum">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21</a:t>
            </a:fld>
            <a:endPar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489837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6439C159-F782-8B49-A039-260213A68BE5}"/>
              </a:ext>
            </a:extLst>
          </p:cNvPr>
          <p:cNvSpPr>
            <a:spLocks noGrp="1" noRot="1" noChangeAspect="1" noTextEdit="1"/>
          </p:cNvSpPr>
          <p:nvPr>
            <p:ph type="sldImg"/>
          </p:nvPr>
        </p:nvSpPr>
        <p:spPr/>
      </p:sp>
      <p:sp>
        <p:nvSpPr>
          <p:cNvPr id="8195" name="Notes Placeholder 2">
            <a:extLst>
              <a:ext uri="{FF2B5EF4-FFF2-40B4-BE49-F238E27FC236}">
                <a16:creationId xmlns:a16="http://schemas.microsoft.com/office/drawing/2014/main" id="{E9AEBAC5-6279-8148-8DC7-191C6943304C}"/>
              </a:ext>
            </a:extLst>
          </p:cNvPr>
          <p:cNvSpPr>
            <a:spLocks noGrp="1"/>
          </p:cNvSpPr>
          <p:nvPr>
            <p:ph type="body" idx="1"/>
          </p:nvPr>
        </p:nvSpPr>
        <p:spPr/>
        <p:txBody>
          <a:bodyPr lIns="86530" tIns="43265" rIns="86530" bIns="43265"/>
          <a:lstStyle/>
          <a:p>
            <a:endParaRPr lang="en-GB" altLang="en-US" dirty="0"/>
          </a:p>
        </p:txBody>
      </p:sp>
      <p:sp>
        <p:nvSpPr>
          <p:cNvPr id="8196" name="Slide Number Placeholder 3">
            <a:extLst>
              <a:ext uri="{FF2B5EF4-FFF2-40B4-BE49-F238E27FC236}">
                <a16:creationId xmlns:a16="http://schemas.microsoft.com/office/drawing/2014/main" id="{4C1E7104-5CDB-0F48-AAF1-DF690C8B864E}"/>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530" tIns="43265" rIns="86530" bIns="43265"/>
          <a:lstStyle>
            <a:lvl1pPr>
              <a:spcBef>
                <a:spcPct val="30000"/>
              </a:spcBef>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1pPr>
            <a:lvl2pPr marL="742950" indent="-285750">
              <a:spcBef>
                <a:spcPct val="30000"/>
              </a:spcBef>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sym typeface="Calibri" panose="020F0502020204030204" pitchFamily="34" charset="0"/>
              </a:defRPr>
            </a:lvl9pPr>
          </a:lstStyle>
          <a:p>
            <a:pPr eaLnBrk="1" hangingPunct="1">
              <a:spcBef>
                <a:spcPct val="0"/>
              </a:spcBef>
            </a:pPr>
            <a:fld id="{2A591938-6AA0-0E46-865A-670497668E83}" type="slidenum">
              <a:rPr lang="en-GB" altLang="en-US" sz="1800">
                <a:solidFill>
                  <a:srgbClr val="000000"/>
                </a:solidFill>
                <a:latin typeface="Arial" panose="020B0604020202020204" pitchFamily="34" charset="0"/>
              </a:rPr>
              <a:pPr eaLnBrk="1" hangingPunct="1">
                <a:spcBef>
                  <a:spcPct val="0"/>
                </a:spcBef>
              </a:pPr>
              <a:t>29</a:t>
            </a:fld>
            <a:endParaRPr lang="en-GB" altLang="en-US" sz="18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83727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BA8BFD3-CB66-423F-B4FF-91BDCD1A47D6}" type="slidenum">
              <a:rPr lang="en-GB" smtClean="0"/>
              <a:pPr/>
              <a:t>30</a:t>
            </a:fld>
            <a:endParaRPr lang="en-GB" dirty="0"/>
          </a:p>
        </p:txBody>
      </p:sp>
    </p:spTree>
    <p:extLst>
      <p:ext uri="{BB962C8B-B14F-4D97-AF65-F5344CB8AC3E}">
        <p14:creationId xmlns:p14="http://schemas.microsoft.com/office/powerpoint/2010/main" val="759025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C67CCB8-8EA8-49BA-8DBE-EDFEC1A99E1C}" type="datetimeFigureOut">
              <a:rPr lang="en-GB" smtClean="0">
                <a:solidFill>
                  <a:prstClr val="black">
                    <a:tint val="75000"/>
                  </a:prstClr>
                </a:solidFill>
              </a:rPr>
              <a:pPr/>
              <a:t>15/10/2020</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F6B6EF6-E842-4C99-AEC4-B17F7236923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40461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C67CCB8-8EA8-49BA-8DBE-EDFEC1A99E1C}" type="datetimeFigureOut">
              <a:rPr lang="en-GB" smtClean="0">
                <a:solidFill>
                  <a:prstClr val="black">
                    <a:tint val="75000"/>
                  </a:prstClr>
                </a:solidFill>
              </a:rPr>
              <a:pPr/>
              <a:t>15/10/2020</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F6B6EF6-E842-4C99-AEC4-B17F7236923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705925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C67CCB8-8EA8-49BA-8DBE-EDFEC1A99E1C}" type="datetimeFigureOut">
              <a:rPr lang="en-GB" smtClean="0">
                <a:solidFill>
                  <a:prstClr val="black">
                    <a:tint val="75000"/>
                  </a:prstClr>
                </a:solidFill>
              </a:rPr>
              <a:pPr/>
              <a:t>15/10/2020</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F6B6EF6-E842-4C99-AEC4-B17F7236923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1799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pic>
        <p:nvPicPr>
          <p:cNvPr id="4" name="Picture 2" descr="C:\Users\Heather\Documents\My Dropbox\Chambers\Website and Marketing Review\Logo\PumpCourt_logo_HR.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825" y="333375"/>
            <a:ext cx="172878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Shape 38"/>
          <p:cNvSpPr>
            <a:spLocks noGrp="1"/>
          </p:cNvSpPr>
          <p:nvPr>
            <p:ph type="title"/>
          </p:nvPr>
        </p:nvSpPr>
        <p:spPr>
          <a:prstGeom prst="rect">
            <a:avLst/>
          </a:prstGeom>
        </p:spPr>
        <p:txBody>
          <a:bodyPr/>
          <a:lstStyle>
            <a:lvl1pPr algn="r">
              <a:defRPr>
                <a:solidFill>
                  <a:srgbClr val="425968"/>
                </a:solidFill>
              </a:defRPr>
            </a:lvl1pPr>
          </a:lstStyle>
          <a:p>
            <a:r>
              <a:rPr dirty="0"/>
              <a:t>Title Text</a:t>
            </a:r>
          </a:p>
        </p:txBody>
      </p:sp>
      <p:sp>
        <p:nvSpPr>
          <p:cNvPr id="39" name="Shape 39"/>
          <p:cNvSpPr>
            <a:spLocks noGrp="1"/>
          </p:cNvSpPr>
          <p:nvPr>
            <p:ph type="body" sz="half" idx="1"/>
          </p:nvPr>
        </p:nvSpPr>
        <p:spPr>
          <a:xfrm>
            <a:off x="457200" y="1600200"/>
            <a:ext cx="4038600" cy="5257800"/>
          </a:xfrm>
          <a:prstGeom prst="rect">
            <a:avLst/>
          </a:prstGeom>
        </p:spPr>
        <p:txBody>
          <a:bodyPr/>
          <a:lstStyle>
            <a:lvl1pPr>
              <a:spcBef>
                <a:spcPts val="600"/>
              </a:spcBef>
              <a:buClr>
                <a:srgbClr val="AB0634"/>
              </a:buClr>
              <a:defRPr sz="2800">
                <a:solidFill>
                  <a:srgbClr val="425968"/>
                </a:solidFill>
              </a:defRPr>
            </a:lvl1pPr>
            <a:lvl2pPr marL="790575" indent="-333375">
              <a:spcBef>
                <a:spcPts val="600"/>
              </a:spcBef>
              <a:buClr>
                <a:srgbClr val="AB0634"/>
              </a:buClr>
              <a:defRPr sz="2800">
                <a:solidFill>
                  <a:srgbClr val="425968"/>
                </a:solidFill>
              </a:defRPr>
            </a:lvl2pPr>
            <a:lvl3pPr marL="1234439" indent="-320039">
              <a:spcBef>
                <a:spcPts val="600"/>
              </a:spcBef>
              <a:buClr>
                <a:srgbClr val="AB0634"/>
              </a:buClr>
              <a:defRPr sz="2800">
                <a:solidFill>
                  <a:srgbClr val="425968"/>
                </a:solidFill>
              </a:defRPr>
            </a:lvl3pPr>
            <a:lvl4pPr marL="1727200" indent="-355600">
              <a:spcBef>
                <a:spcPts val="600"/>
              </a:spcBef>
              <a:buClr>
                <a:srgbClr val="AB0634"/>
              </a:buClr>
              <a:defRPr sz="2800">
                <a:solidFill>
                  <a:srgbClr val="425968"/>
                </a:solidFill>
              </a:defRPr>
            </a:lvl4pPr>
            <a:lvl5pPr marL="2184400" indent="-355600">
              <a:spcBef>
                <a:spcPts val="600"/>
              </a:spcBef>
              <a:buClr>
                <a:srgbClr val="AB0634"/>
              </a:buClr>
              <a:defRPr sz="2800">
                <a:solidFill>
                  <a:srgbClr val="425968"/>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 name="Shape 40"/>
          <p:cNvSpPr>
            <a:spLocks noGrp="1"/>
          </p:cNvSpPr>
          <p:nvPr>
            <p:ph type="sldNum" sz="quarter" idx="10"/>
          </p:nvPr>
        </p:nvSpPr>
        <p:spPr>
          <a:ln w="12700">
            <a:miter lim="400000"/>
          </a:ln>
        </p:spPr>
        <p:txBody>
          <a:bodyPr/>
          <a:lstStyle>
            <a:lvl1pPr defTabSz="914400" hangingPunct="1">
              <a:defRPr>
                <a:latin typeface="Arial" panose="020B0604020202020204" pitchFamily="34" charset="0"/>
                <a:cs typeface="Helvetica" panose="020B0604020202020204" pitchFamily="34" charset="0"/>
              </a:defRPr>
            </a:lvl1pPr>
          </a:lstStyle>
          <a:p>
            <a:fld id="{0D514676-CCB0-4B59-8DEC-2471F7B66F28}" type="slidenum">
              <a:rPr lang="en-US" altLang="en-US"/>
              <a:pPr/>
              <a:t>‹#›</a:t>
            </a:fld>
            <a:endParaRPr lang="en-US" altLang="en-US" dirty="0"/>
          </a:p>
        </p:txBody>
      </p:sp>
    </p:spTree>
    <p:extLst>
      <p:ext uri="{BB962C8B-B14F-4D97-AF65-F5344CB8AC3E}">
        <p14:creationId xmlns:p14="http://schemas.microsoft.com/office/powerpoint/2010/main" val="56891402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C67CCB8-8EA8-49BA-8DBE-EDFEC1A99E1C}" type="datetimeFigureOut">
              <a:rPr lang="en-GB" smtClean="0">
                <a:solidFill>
                  <a:prstClr val="black">
                    <a:tint val="75000"/>
                  </a:prstClr>
                </a:solidFill>
              </a:rPr>
              <a:pPr/>
              <a:t>15/10/2020</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F6B6EF6-E842-4C99-AEC4-B17F7236923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895018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67CCB8-8EA8-49BA-8DBE-EDFEC1A99E1C}" type="datetimeFigureOut">
              <a:rPr lang="en-GB" smtClean="0">
                <a:solidFill>
                  <a:prstClr val="black">
                    <a:tint val="75000"/>
                  </a:prstClr>
                </a:solidFill>
              </a:rPr>
              <a:pPr/>
              <a:t>15/10/2020</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F6B6EF6-E842-4C99-AEC4-B17F7236923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60860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C67CCB8-8EA8-49BA-8DBE-EDFEC1A99E1C}" type="datetimeFigureOut">
              <a:rPr lang="en-GB" smtClean="0">
                <a:solidFill>
                  <a:prstClr val="black">
                    <a:tint val="75000"/>
                  </a:prstClr>
                </a:solidFill>
              </a:rPr>
              <a:pPr/>
              <a:t>15/10/2020</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F6B6EF6-E842-4C99-AEC4-B17F7236923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37685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C67CCB8-8EA8-49BA-8DBE-EDFEC1A99E1C}" type="datetimeFigureOut">
              <a:rPr lang="en-GB" smtClean="0">
                <a:solidFill>
                  <a:prstClr val="black">
                    <a:tint val="75000"/>
                  </a:prstClr>
                </a:solidFill>
              </a:rPr>
              <a:pPr/>
              <a:t>15/10/2020</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F6B6EF6-E842-4C99-AEC4-B17F7236923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2006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C67CCB8-8EA8-49BA-8DBE-EDFEC1A99E1C}" type="datetimeFigureOut">
              <a:rPr lang="en-GB" smtClean="0">
                <a:solidFill>
                  <a:prstClr val="black">
                    <a:tint val="75000"/>
                  </a:prstClr>
                </a:solidFill>
              </a:rPr>
              <a:pPr/>
              <a:t>15/10/2020</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F6B6EF6-E842-4C99-AEC4-B17F7236923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56139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67CCB8-8EA8-49BA-8DBE-EDFEC1A99E1C}" type="datetimeFigureOut">
              <a:rPr lang="en-GB" smtClean="0">
                <a:solidFill>
                  <a:prstClr val="black">
                    <a:tint val="75000"/>
                  </a:prstClr>
                </a:solidFill>
              </a:rPr>
              <a:pPr/>
              <a:t>15/10/2020</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F6B6EF6-E842-4C99-AEC4-B17F7236923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069979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67CCB8-8EA8-49BA-8DBE-EDFEC1A99E1C}" type="datetimeFigureOut">
              <a:rPr lang="en-GB" smtClean="0">
                <a:solidFill>
                  <a:prstClr val="black">
                    <a:tint val="75000"/>
                  </a:prstClr>
                </a:solidFill>
              </a:rPr>
              <a:pPr/>
              <a:t>15/10/2020</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F6B6EF6-E842-4C99-AEC4-B17F7236923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685662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67CCB8-8EA8-49BA-8DBE-EDFEC1A99E1C}" type="datetimeFigureOut">
              <a:rPr lang="en-GB" smtClean="0">
                <a:solidFill>
                  <a:prstClr val="black">
                    <a:tint val="75000"/>
                  </a:prstClr>
                </a:solidFill>
              </a:rPr>
              <a:pPr/>
              <a:t>15/10/2020</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F6B6EF6-E842-4C99-AEC4-B17F7236923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02393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67CCB8-8EA8-49BA-8DBE-EDFEC1A99E1C}" type="datetimeFigureOut">
              <a:rPr lang="en-GB" smtClean="0">
                <a:solidFill>
                  <a:prstClr val="black">
                    <a:tint val="75000"/>
                  </a:prstClr>
                </a:solidFill>
              </a:rPr>
              <a:pPr/>
              <a:t>15/10/2020</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6B6EF6-E842-4C99-AEC4-B17F7236923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6952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https://encrypted-tbn0.gstatic.com/images?q=tbn:ANd9GcTWM24Va1X-kKbqVODhBYBEokcNQk8dJJZvibbVkK4lXJIIVyk5" TargetMode="Externa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6388" t="53564" r="15538" b="29865"/>
          <a:stretch/>
        </p:blipFill>
        <p:spPr>
          <a:xfrm>
            <a:off x="0" y="-29310"/>
            <a:ext cx="9144000" cy="1046440"/>
          </a:xfrm>
          <a:prstGeom prst="rect">
            <a:avLst/>
          </a:prstGeom>
        </p:spPr>
      </p:pic>
      <p:sp>
        <p:nvSpPr>
          <p:cNvPr id="5" name="Title 1"/>
          <p:cNvSpPr txBox="1">
            <a:spLocks/>
          </p:cNvSpPr>
          <p:nvPr/>
        </p:nvSpPr>
        <p:spPr>
          <a:xfrm>
            <a:off x="7069667" y="542191"/>
            <a:ext cx="1746250" cy="6008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4400" b="1" dirty="0">
              <a:solidFill>
                <a:srgbClr val="FFFFFF"/>
              </a:solidFill>
            </a:endParaRPr>
          </a:p>
        </p:txBody>
      </p:sp>
      <p:pic>
        <p:nvPicPr>
          <p:cNvPr id="16" name="Picture 15">
            <a:extLst>
              <a:ext uri="{FF2B5EF4-FFF2-40B4-BE49-F238E27FC236}">
                <a16:creationId xmlns:a16="http://schemas.microsoft.com/office/drawing/2014/main" id="{F8498AE2-CD14-4467-8C93-4CD432BF04C6}"/>
              </a:ext>
            </a:extLst>
          </p:cNvPr>
          <p:cNvPicPr>
            <a:picLocks noChangeAspect="1"/>
          </p:cNvPicPr>
          <p:nvPr/>
        </p:nvPicPr>
        <p:blipFill>
          <a:blip r:embed="rId4"/>
          <a:stretch>
            <a:fillRect/>
          </a:stretch>
        </p:blipFill>
        <p:spPr>
          <a:xfrm>
            <a:off x="525408" y="258702"/>
            <a:ext cx="1618701" cy="625597"/>
          </a:xfrm>
          <a:prstGeom prst="rect">
            <a:avLst/>
          </a:prstGeom>
        </p:spPr>
      </p:pic>
      <p:sp>
        <p:nvSpPr>
          <p:cNvPr id="7" name="Rectangle 6">
            <a:extLst>
              <a:ext uri="{FF2B5EF4-FFF2-40B4-BE49-F238E27FC236}">
                <a16:creationId xmlns:a16="http://schemas.microsoft.com/office/drawing/2014/main" id="{6D1EE13F-13C5-4AF4-8A40-A1570949E4C2}"/>
              </a:ext>
            </a:extLst>
          </p:cNvPr>
          <p:cNvSpPr/>
          <p:nvPr/>
        </p:nvSpPr>
        <p:spPr>
          <a:xfrm>
            <a:off x="327844" y="2184404"/>
            <a:ext cx="8488312" cy="451196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90B13193-21F9-4307-B176-2967931F4767}"/>
              </a:ext>
            </a:extLst>
          </p:cNvPr>
          <p:cNvSpPr/>
          <p:nvPr/>
        </p:nvSpPr>
        <p:spPr>
          <a:xfrm>
            <a:off x="2493817" y="1322630"/>
            <a:ext cx="6465455" cy="861774"/>
          </a:xfrm>
          <a:prstGeom prst="rect">
            <a:avLst/>
          </a:prstGeom>
        </p:spPr>
        <p:txBody>
          <a:bodyPr wrap="square">
            <a:spAutoFit/>
          </a:bodyPr>
          <a:lstStyle/>
          <a:p>
            <a:r>
              <a:rPr lang="en-GB" sz="2000" b="1" dirty="0">
                <a:solidFill>
                  <a:schemeClr val="tx1">
                    <a:lumMod val="75000"/>
                    <a:lumOff val="25000"/>
                  </a:schemeClr>
                </a:solidFill>
              </a:rPr>
              <a:t>Wealth protection on divorce: Practical steps to reduce risk</a:t>
            </a:r>
          </a:p>
          <a:p>
            <a:r>
              <a:rPr lang="en-GB" sz="1200" dirty="0">
                <a:solidFill>
                  <a:schemeClr val="tx1">
                    <a:lumMod val="75000"/>
                    <a:lumOff val="25000"/>
                  </a:schemeClr>
                </a:solidFill>
              </a:rPr>
              <a:t>Brachers in partnership with Pump Court Chambers | Thursday 15 October 2020</a:t>
            </a:r>
            <a:endParaRPr lang="en-GB" sz="1200" b="1" dirty="0">
              <a:solidFill>
                <a:schemeClr val="tx1">
                  <a:lumMod val="75000"/>
                  <a:lumOff val="25000"/>
                </a:schemeClr>
              </a:solidFill>
            </a:endParaRPr>
          </a:p>
          <a:p>
            <a:endParaRPr lang="en-GB" dirty="0"/>
          </a:p>
        </p:txBody>
      </p:sp>
      <p:pic>
        <p:nvPicPr>
          <p:cNvPr id="4" name="Picture 3" descr="Logo, company name&#10;&#10;Description automatically generated">
            <a:extLst>
              <a:ext uri="{FF2B5EF4-FFF2-40B4-BE49-F238E27FC236}">
                <a16:creationId xmlns:a16="http://schemas.microsoft.com/office/drawing/2014/main" id="{944400B6-3E2E-489A-9ABA-37E27106B7F9}"/>
              </a:ext>
            </a:extLst>
          </p:cNvPr>
          <p:cNvPicPr>
            <a:picLocks noChangeAspect="1"/>
          </p:cNvPicPr>
          <p:nvPr/>
        </p:nvPicPr>
        <p:blipFill>
          <a:blip r:embed="rId5"/>
          <a:stretch>
            <a:fillRect/>
          </a:stretch>
        </p:blipFill>
        <p:spPr>
          <a:xfrm>
            <a:off x="487619" y="1143001"/>
            <a:ext cx="1649934" cy="749970"/>
          </a:xfrm>
          <a:prstGeom prst="rect">
            <a:avLst/>
          </a:prstGeom>
        </p:spPr>
      </p:pic>
      <p:sp>
        <p:nvSpPr>
          <p:cNvPr id="9" name="TextBox 8">
            <a:extLst>
              <a:ext uri="{FF2B5EF4-FFF2-40B4-BE49-F238E27FC236}">
                <a16:creationId xmlns:a16="http://schemas.microsoft.com/office/drawing/2014/main" id="{4C2E1285-2387-4005-BA4F-D3937E1648AE}"/>
              </a:ext>
            </a:extLst>
          </p:cNvPr>
          <p:cNvSpPr txBox="1"/>
          <p:nvPr/>
        </p:nvSpPr>
        <p:spPr>
          <a:xfrm>
            <a:off x="3853351" y="2245106"/>
            <a:ext cx="920262" cy="369332"/>
          </a:xfrm>
          <a:prstGeom prst="rect">
            <a:avLst/>
          </a:prstGeom>
          <a:noFill/>
        </p:spPr>
        <p:txBody>
          <a:bodyPr wrap="square" rtlCol="0">
            <a:spAutoFit/>
          </a:bodyPr>
          <a:lstStyle/>
          <a:p>
            <a:r>
              <a:rPr lang="en-GB" b="1" dirty="0">
                <a:solidFill>
                  <a:schemeClr val="tx1">
                    <a:lumMod val="75000"/>
                    <a:lumOff val="25000"/>
                  </a:schemeClr>
                </a:solidFill>
              </a:rPr>
              <a:t>Hosts</a:t>
            </a:r>
          </a:p>
        </p:txBody>
      </p:sp>
      <p:sp>
        <p:nvSpPr>
          <p:cNvPr id="12" name="TextBox 11">
            <a:extLst>
              <a:ext uri="{FF2B5EF4-FFF2-40B4-BE49-F238E27FC236}">
                <a16:creationId xmlns:a16="http://schemas.microsoft.com/office/drawing/2014/main" id="{D3117240-CA69-4BA5-9C94-9EBB9598F80C}"/>
              </a:ext>
            </a:extLst>
          </p:cNvPr>
          <p:cNvSpPr txBox="1"/>
          <p:nvPr/>
        </p:nvSpPr>
        <p:spPr>
          <a:xfrm>
            <a:off x="3735370" y="4198885"/>
            <a:ext cx="1409789" cy="369332"/>
          </a:xfrm>
          <a:prstGeom prst="rect">
            <a:avLst/>
          </a:prstGeom>
          <a:noFill/>
        </p:spPr>
        <p:txBody>
          <a:bodyPr wrap="square" rtlCol="0">
            <a:spAutoFit/>
          </a:bodyPr>
          <a:lstStyle/>
          <a:p>
            <a:r>
              <a:rPr lang="en-GB" b="1" dirty="0">
                <a:solidFill>
                  <a:schemeClr val="tx1">
                    <a:lumMod val="75000"/>
                    <a:lumOff val="25000"/>
                  </a:schemeClr>
                </a:solidFill>
              </a:rPr>
              <a:t>Speakers</a:t>
            </a:r>
          </a:p>
        </p:txBody>
      </p:sp>
      <p:pic>
        <p:nvPicPr>
          <p:cNvPr id="11" name="Picture 10" descr="A person posing for the camera&#10;&#10;Description automatically generated">
            <a:extLst>
              <a:ext uri="{FF2B5EF4-FFF2-40B4-BE49-F238E27FC236}">
                <a16:creationId xmlns:a16="http://schemas.microsoft.com/office/drawing/2014/main" id="{EB273525-F072-4F4E-9BD3-EC74E5188280}"/>
              </a:ext>
            </a:extLst>
          </p:cNvPr>
          <p:cNvPicPr>
            <a:picLocks noChangeAspect="1"/>
          </p:cNvPicPr>
          <p:nvPr/>
        </p:nvPicPr>
        <p:blipFill>
          <a:blip r:embed="rId6"/>
          <a:stretch>
            <a:fillRect/>
          </a:stretch>
        </p:blipFill>
        <p:spPr>
          <a:xfrm>
            <a:off x="4874257" y="2577670"/>
            <a:ext cx="1285478" cy="1028131"/>
          </a:xfrm>
          <a:prstGeom prst="rect">
            <a:avLst/>
          </a:prstGeom>
        </p:spPr>
      </p:pic>
      <p:pic>
        <p:nvPicPr>
          <p:cNvPr id="15" name="Picture 14" descr="A person wearing a suit and tie&#10;&#10;Description automatically generated">
            <a:extLst>
              <a:ext uri="{FF2B5EF4-FFF2-40B4-BE49-F238E27FC236}">
                <a16:creationId xmlns:a16="http://schemas.microsoft.com/office/drawing/2014/main" id="{DFA74648-4ED2-4858-BD1E-35061ED5C7F2}"/>
              </a:ext>
            </a:extLst>
          </p:cNvPr>
          <p:cNvPicPr>
            <a:picLocks noChangeAspect="1"/>
          </p:cNvPicPr>
          <p:nvPr/>
        </p:nvPicPr>
        <p:blipFill rotWithShape="1">
          <a:blip r:embed="rId7"/>
          <a:srcRect l="17744"/>
          <a:stretch/>
        </p:blipFill>
        <p:spPr>
          <a:xfrm>
            <a:off x="2369972" y="2584488"/>
            <a:ext cx="1285478" cy="1035570"/>
          </a:xfrm>
          <a:prstGeom prst="rect">
            <a:avLst/>
          </a:prstGeom>
        </p:spPr>
      </p:pic>
      <p:pic>
        <p:nvPicPr>
          <p:cNvPr id="18" name="Picture 17" descr="A person wearing a suit and tie smiling at the camera&#10;&#10;Description automatically generated">
            <a:extLst>
              <a:ext uri="{FF2B5EF4-FFF2-40B4-BE49-F238E27FC236}">
                <a16:creationId xmlns:a16="http://schemas.microsoft.com/office/drawing/2014/main" id="{57F7C20B-06F7-4809-8F76-3EA2042987DB}"/>
              </a:ext>
            </a:extLst>
          </p:cNvPr>
          <p:cNvPicPr>
            <a:picLocks noChangeAspect="1"/>
          </p:cNvPicPr>
          <p:nvPr/>
        </p:nvPicPr>
        <p:blipFill>
          <a:blip r:embed="rId8"/>
          <a:stretch>
            <a:fillRect/>
          </a:stretch>
        </p:blipFill>
        <p:spPr>
          <a:xfrm>
            <a:off x="862361" y="4727542"/>
            <a:ext cx="1560480" cy="1103709"/>
          </a:xfrm>
          <a:prstGeom prst="rect">
            <a:avLst/>
          </a:prstGeom>
        </p:spPr>
      </p:pic>
      <p:pic>
        <p:nvPicPr>
          <p:cNvPr id="24" name="Picture 23" descr="A person posing for the camera&#10;&#10;Description automatically generated">
            <a:extLst>
              <a:ext uri="{FF2B5EF4-FFF2-40B4-BE49-F238E27FC236}">
                <a16:creationId xmlns:a16="http://schemas.microsoft.com/office/drawing/2014/main" id="{FEA86392-5E75-49CD-AB8E-83EBAF2F874C}"/>
              </a:ext>
            </a:extLst>
          </p:cNvPr>
          <p:cNvPicPr>
            <a:picLocks noChangeAspect="1"/>
          </p:cNvPicPr>
          <p:nvPr/>
        </p:nvPicPr>
        <p:blipFill>
          <a:blip r:embed="rId9"/>
          <a:stretch>
            <a:fillRect/>
          </a:stretch>
        </p:blipFill>
        <p:spPr>
          <a:xfrm>
            <a:off x="6457686" y="4624823"/>
            <a:ext cx="1648383" cy="1165620"/>
          </a:xfrm>
          <a:prstGeom prst="rect">
            <a:avLst/>
          </a:prstGeom>
        </p:spPr>
      </p:pic>
      <p:pic>
        <p:nvPicPr>
          <p:cNvPr id="26" name="Picture 25" descr="A person wearing glasses and a suit and tie&#10;&#10;Description automatically generated">
            <a:extLst>
              <a:ext uri="{FF2B5EF4-FFF2-40B4-BE49-F238E27FC236}">
                <a16:creationId xmlns:a16="http://schemas.microsoft.com/office/drawing/2014/main" id="{D882DDCD-329A-4B08-883C-FA8E65A380FB}"/>
              </a:ext>
            </a:extLst>
          </p:cNvPr>
          <p:cNvPicPr>
            <a:picLocks noChangeAspect="1"/>
          </p:cNvPicPr>
          <p:nvPr/>
        </p:nvPicPr>
        <p:blipFill>
          <a:blip r:embed="rId10"/>
          <a:stretch>
            <a:fillRect/>
          </a:stretch>
        </p:blipFill>
        <p:spPr>
          <a:xfrm>
            <a:off x="3630913" y="4646050"/>
            <a:ext cx="1618701" cy="1144393"/>
          </a:xfrm>
          <a:prstGeom prst="rect">
            <a:avLst/>
          </a:prstGeom>
        </p:spPr>
      </p:pic>
      <p:sp>
        <p:nvSpPr>
          <p:cNvPr id="28" name="TextBox 27">
            <a:extLst>
              <a:ext uri="{FF2B5EF4-FFF2-40B4-BE49-F238E27FC236}">
                <a16:creationId xmlns:a16="http://schemas.microsoft.com/office/drawing/2014/main" id="{8EDA2599-C092-46F9-8D37-38C2206C2897}"/>
              </a:ext>
            </a:extLst>
          </p:cNvPr>
          <p:cNvSpPr txBox="1"/>
          <p:nvPr/>
        </p:nvSpPr>
        <p:spPr>
          <a:xfrm>
            <a:off x="4860031" y="3634302"/>
            <a:ext cx="1947460" cy="553998"/>
          </a:xfrm>
          <a:prstGeom prst="rect">
            <a:avLst/>
          </a:prstGeom>
          <a:noFill/>
        </p:spPr>
        <p:txBody>
          <a:bodyPr wrap="square" rtlCol="0">
            <a:spAutoFit/>
          </a:bodyPr>
          <a:lstStyle/>
          <a:p>
            <a:r>
              <a:rPr lang="en-GB" sz="1000" b="1" dirty="0"/>
              <a:t>Mei-Ling McNab</a:t>
            </a:r>
          </a:p>
          <a:p>
            <a:r>
              <a:rPr lang="en-GB" sz="1000" dirty="0"/>
              <a:t>Partner and Joint Head of Family</a:t>
            </a:r>
          </a:p>
          <a:p>
            <a:r>
              <a:rPr lang="en-GB" sz="1000" dirty="0"/>
              <a:t>Brachers LLP</a:t>
            </a:r>
          </a:p>
        </p:txBody>
      </p:sp>
      <p:sp>
        <p:nvSpPr>
          <p:cNvPr id="29" name="TextBox 28">
            <a:extLst>
              <a:ext uri="{FF2B5EF4-FFF2-40B4-BE49-F238E27FC236}">
                <a16:creationId xmlns:a16="http://schemas.microsoft.com/office/drawing/2014/main" id="{0AA04CCC-1B37-43F3-A1B0-BF946C314EAB}"/>
              </a:ext>
            </a:extLst>
          </p:cNvPr>
          <p:cNvSpPr txBox="1"/>
          <p:nvPr/>
        </p:nvSpPr>
        <p:spPr>
          <a:xfrm>
            <a:off x="2345255" y="3648559"/>
            <a:ext cx="1947460" cy="553998"/>
          </a:xfrm>
          <a:prstGeom prst="rect">
            <a:avLst/>
          </a:prstGeom>
          <a:noFill/>
        </p:spPr>
        <p:txBody>
          <a:bodyPr wrap="square" rtlCol="0">
            <a:spAutoFit/>
          </a:bodyPr>
          <a:lstStyle/>
          <a:p>
            <a:r>
              <a:rPr lang="en-GB" sz="1000" b="1" dirty="0"/>
              <a:t>Mark Leeson </a:t>
            </a:r>
          </a:p>
          <a:p>
            <a:r>
              <a:rPr lang="en-GB" sz="1000" dirty="0"/>
              <a:t>Partner and Joint Head of Family</a:t>
            </a:r>
          </a:p>
          <a:p>
            <a:r>
              <a:rPr lang="en-GB" sz="1000" dirty="0"/>
              <a:t>Brachers LLP</a:t>
            </a:r>
          </a:p>
        </p:txBody>
      </p:sp>
      <p:sp>
        <p:nvSpPr>
          <p:cNvPr id="30" name="TextBox 29">
            <a:extLst>
              <a:ext uri="{FF2B5EF4-FFF2-40B4-BE49-F238E27FC236}">
                <a16:creationId xmlns:a16="http://schemas.microsoft.com/office/drawing/2014/main" id="{391023F0-4EB7-406F-9A3F-9BC103770F79}"/>
              </a:ext>
            </a:extLst>
          </p:cNvPr>
          <p:cNvSpPr txBox="1"/>
          <p:nvPr/>
        </p:nvSpPr>
        <p:spPr>
          <a:xfrm>
            <a:off x="862361" y="5919690"/>
            <a:ext cx="1947460" cy="553998"/>
          </a:xfrm>
          <a:prstGeom prst="rect">
            <a:avLst/>
          </a:prstGeom>
          <a:noFill/>
        </p:spPr>
        <p:txBody>
          <a:bodyPr wrap="square" rtlCol="0">
            <a:spAutoFit/>
          </a:bodyPr>
          <a:lstStyle/>
          <a:p>
            <a:r>
              <a:rPr lang="en-GB" sz="1000" b="1" dirty="0"/>
              <a:t>Mark Ablett</a:t>
            </a:r>
          </a:p>
          <a:p>
            <a:r>
              <a:rPr lang="en-GB" sz="1000" dirty="0"/>
              <a:t>Barrister</a:t>
            </a:r>
          </a:p>
          <a:p>
            <a:r>
              <a:rPr lang="en-GB" sz="1000" dirty="0"/>
              <a:t>Pump Court Chambers</a:t>
            </a:r>
          </a:p>
        </p:txBody>
      </p:sp>
      <p:sp>
        <p:nvSpPr>
          <p:cNvPr id="31" name="TextBox 30">
            <a:extLst>
              <a:ext uri="{FF2B5EF4-FFF2-40B4-BE49-F238E27FC236}">
                <a16:creationId xmlns:a16="http://schemas.microsoft.com/office/drawing/2014/main" id="{2D7FB19D-6879-43F9-9C5E-AC3CA65078C7}"/>
              </a:ext>
            </a:extLst>
          </p:cNvPr>
          <p:cNvSpPr txBox="1"/>
          <p:nvPr/>
        </p:nvSpPr>
        <p:spPr>
          <a:xfrm>
            <a:off x="3630913" y="5842746"/>
            <a:ext cx="1947460" cy="707886"/>
          </a:xfrm>
          <a:prstGeom prst="rect">
            <a:avLst/>
          </a:prstGeom>
          <a:noFill/>
        </p:spPr>
        <p:txBody>
          <a:bodyPr wrap="square" rtlCol="0">
            <a:spAutoFit/>
          </a:bodyPr>
          <a:lstStyle/>
          <a:p>
            <a:r>
              <a:rPr lang="en-GB" sz="1000" b="1" dirty="0"/>
              <a:t>Edward Boydell</a:t>
            </a:r>
          </a:p>
          <a:p>
            <a:r>
              <a:rPr lang="en-GB" sz="1000" dirty="0"/>
              <a:t>Barrister and Head of the Family Finance Team </a:t>
            </a:r>
          </a:p>
          <a:p>
            <a:r>
              <a:rPr lang="en-GB" sz="1000" dirty="0"/>
              <a:t>Pump Court Chambers</a:t>
            </a:r>
          </a:p>
        </p:txBody>
      </p:sp>
      <p:sp>
        <p:nvSpPr>
          <p:cNvPr id="32" name="TextBox 31">
            <a:extLst>
              <a:ext uri="{FF2B5EF4-FFF2-40B4-BE49-F238E27FC236}">
                <a16:creationId xmlns:a16="http://schemas.microsoft.com/office/drawing/2014/main" id="{B7850A52-087D-49D3-A993-5C85E8B62EB1}"/>
              </a:ext>
            </a:extLst>
          </p:cNvPr>
          <p:cNvSpPr txBox="1"/>
          <p:nvPr/>
        </p:nvSpPr>
        <p:spPr>
          <a:xfrm>
            <a:off x="6457686" y="5855382"/>
            <a:ext cx="1947460" cy="553998"/>
          </a:xfrm>
          <a:prstGeom prst="rect">
            <a:avLst/>
          </a:prstGeom>
          <a:noFill/>
        </p:spPr>
        <p:txBody>
          <a:bodyPr wrap="square" rtlCol="0">
            <a:spAutoFit/>
          </a:bodyPr>
          <a:lstStyle/>
          <a:p>
            <a:r>
              <a:rPr lang="en-GB" sz="1000" b="1" dirty="0"/>
              <a:t>Tara Lyons </a:t>
            </a:r>
          </a:p>
          <a:p>
            <a:r>
              <a:rPr lang="en-GB" sz="1000" dirty="0"/>
              <a:t>Barrister &amp; Mediator</a:t>
            </a:r>
          </a:p>
          <a:p>
            <a:r>
              <a:rPr lang="en-GB" sz="1000" dirty="0"/>
              <a:t>Pump Court Chambers</a:t>
            </a:r>
          </a:p>
        </p:txBody>
      </p:sp>
    </p:spTree>
    <p:extLst>
      <p:ext uri="{BB962C8B-B14F-4D97-AF65-F5344CB8AC3E}">
        <p14:creationId xmlns:p14="http://schemas.microsoft.com/office/powerpoint/2010/main" val="4002285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8FD1-CF23-624C-82F0-A7C7B5471B70}"/>
              </a:ext>
            </a:extLst>
          </p:cNvPr>
          <p:cNvSpPr>
            <a:spLocks noGrp="1"/>
          </p:cNvSpPr>
          <p:nvPr>
            <p:ph type="title"/>
          </p:nvPr>
        </p:nvSpPr>
        <p:spPr/>
        <p:txBody>
          <a:bodyPr>
            <a:normAutofit/>
          </a:bodyPr>
          <a:lstStyle/>
          <a:p>
            <a:r>
              <a:rPr lang="en-GB" sz="2400" b="1" dirty="0">
                <a:solidFill>
                  <a:srgbClr val="425968"/>
                </a:solidFill>
              </a:rPr>
              <a:t>Wealth protection on divorce: Practical steps to reduce risk</a:t>
            </a:r>
            <a:endParaRPr lang="en-US" sz="2400" dirty="0">
              <a:solidFill>
                <a:srgbClr val="425968"/>
              </a:solidFill>
            </a:endParaRPr>
          </a:p>
        </p:txBody>
      </p:sp>
      <p:sp>
        <p:nvSpPr>
          <p:cNvPr id="3" name="Content Placeholder 2">
            <a:extLst>
              <a:ext uri="{FF2B5EF4-FFF2-40B4-BE49-F238E27FC236}">
                <a16:creationId xmlns:a16="http://schemas.microsoft.com/office/drawing/2014/main" id="{7189E357-8478-F445-B3E0-83102BC6DB89}"/>
              </a:ext>
            </a:extLst>
          </p:cNvPr>
          <p:cNvSpPr>
            <a:spLocks noGrp="1"/>
          </p:cNvSpPr>
          <p:nvPr>
            <p:ph idx="1"/>
          </p:nvPr>
        </p:nvSpPr>
        <p:spPr>
          <a:xfrm>
            <a:off x="827584" y="1988840"/>
            <a:ext cx="7859216" cy="4137323"/>
          </a:xfrm>
        </p:spPr>
        <p:txBody>
          <a:bodyPr>
            <a:normAutofit/>
          </a:bodyPr>
          <a:lstStyle/>
          <a:p>
            <a:pPr>
              <a:buClr>
                <a:srgbClr val="AB0634"/>
              </a:buClr>
            </a:pPr>
            <a:r>
              <a:rPr lang="en-US" sz="2800" dirty="0">
                <a:solidFill>
                  <a:srgbClr val="425968"/>
                </a:solidFill>
              </a:rPr>
              <a:t>See</a:t>
            </a:r>
            <a:r>
              <a:rPr lang="en-US" sz="2800" i="1" dirty="0">
                <a:solidFill>
                  <a:srgbClr val="425968"/>
                </a:solidFill>
              </a:rPr>
              <a:t> </a:t>
            </a:r>
            <a:r>
              <a:rPr lang="en-US" sz="2800" b="1" i="1" dirty="0">
                <a:solidFill>
                  <a:srgbClr val="425968"/>
                </a:solidFill>
              </a:rPr>
              <a:t>S v AG </a:t>
            </a:r>
            <a:r>
              <a:rPr lang="en-US" sz="2800" i="1" dirty="0">
                <a:solidFill>
                  <a:srgbClr val="425968"/>
                </a:solidFill>
              </a:rPr>
              <a:t>[2011] EWHC 2637</a:t>
            </a:r>
            <a:r>
              <a:rPr lang="en-GB" sz="2800" i="1" dirty="0">
                <a:solidFill>
                  <a:srgbClr val="425968"/>
                </a:solidFill>
              </a:rPr>
              <a:t> </a:t>
            </a:r>
            <a:r>
              <a:rPr lang="en-GB" sz="2800" dirty="0">
                <a:solidFill>
                  <a:srgbClr val="425968"/>
                </a:solidFill>
              </a:rPr>
              <a:t>where W paid part of the lottery winnings to buy a house so </a:t>
            </a:r>
            <a:r>
              <a:rPr lang="en-GB" sz="2800" i="1" dirty="0">
                <a:solidFill>
                  <a:srgbClr val="425968"/>
                </a:solidFill>
              </a:rPr>
              <a:t>matrimonial-ising</a:t>
            </a:r>
            <a:r>
              <a:rPr lang="en-GB" sz="2800" dirty="0">
                <a:solidFill>
                  <a:srgbClr val="425968"/>
                </a:solidFill>
              </a:rPr>
              <a:t> that part.</a:t>
            </a:r>
            <a:endParaRPr lang="en-US" sz="2800" dirty="0">
              <a:solidFill>
                <a:srgbClr val="425968"/>
              </a:solidFill>
            </a:endParaRPr>
          </a:p>
          <a:p>
            <a:pPr>
              <a:buClr>
                <a:srgbClr val="AB0634"/>
              </a:buClr>
            </a:pPr>
            <a:r>
              <a:rPr lang="en-US" sz="2800" dirty="0">
                <a:solidFill>
                  <a:srgbClr val="425968"/>
                </a:solidFill>
              </a:rPr>
              <a:t>Consider whether to protect assets by retaining assets separately </a:t>
            </a:r>
            <a:r>
              <a:rPr lang="en-US" sz="2800" i="1" dirty="0">
                <a:solidFill>
                  <a:srgbClr val="425968"/>
                </a:solidFill>
              </a:rPr>
              <a:t>eg post-acquired or inherited monies in separate accounts</a:t>
            </a:r>
          </a:p>
        </p:txBody>
      </p:sp>
      <p:pic>
        <p:nvPicPr>
          <p:cNvPr id="5" name="Picture 2" descr="C:\Users\Heather\Documents\My Dropbox\Chambers\Website and Marketing Review\Logo\PumpCourt_logo_HR.jpg">
            <a:extLst>
              <a:ext uri="{FF2B5EF4-FFF2-40B4-BE49-F238E27FC236}">
                <a16:creationId xmlns:a16="http://schemas.microsoft.com/office/drawing/2014/main" id="{F53FFF4C-41BA-254F-B723-B3E189243D03}"/>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2641517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30F1D-7726-704E-9BF4-D6D4642D8B37}"/>
              </a:ext>
            </a:extLst>
          </p:cNvPr>
          <p:cNvSpPr>
            <a:spLocks noGrp="1"/>
          </p:cNvSpPr>
          <p:nvPr>
            <p:ph type="title"/>
          </p:nvPr>
        </p:nvSpPr>
        <p:spPr/>
        <p:txBody>
          <a:bodyPr>
            <a:normAutofit/>
          </a:bodyPr>
          <a:lstStyle/>
          <a:p>
            <a:r>
              <a:rPr lang="en-GB" sz="2400" b="1" dirty="0">
                <a:solidFill>
                  <a:srgbClr val="425968"/>
                </a:solidFill>
              </a:rPr>
              <a:t>Wealth protection on divorce: Practical steps to reduce risk</a:t>
            </a:r>
            <a:br>
              <a:rPr lang="en-GB" sz="2400" b="1" dirty="0">
                <a:solidFill>
                  <a:srgbClr val="425968"/>
                </a:solidFill>
                <a:latin typeface="Arial" charset="0"/>
                <a:ea typeface="Arial" charset="0"/>
                <a:cs typeface="Arial" charset="0"/>
              </a:rPr>
            </a:br>
            <a:endParaRPr lang="en-US" sz="2400" dirty="0">
              <a:solidFill>
                <a:srgbClr val="425968"/>
              </a:solidFill>
            </a:endParaRPr>
          </a:p>
        </p:txBody>
      </p:sp>
      <p:sp>
        <p:nvSpPr>
          <p:cNvPr id="3" name="Content Placeholder 2">
            <a:extLst>
              <a:ext uri="{FF2B5EF4-FFF2-40B4-BE49-F238E27FC236}">
                <a16:creationId xmlns:a16="http://schemas.microsoft.com/office/drawing/2014/main" id="{443A2EF0-1E49-4945-93FA-0B0F900E007A}"/>
              </a:ext>
            </a:extLst>
          </p:cNvPr>
          <p:cNvSpPr>
            <a:spLocks noGrp="1"/>
          </p:cNvSpPr>
          <p:nvPr>
            <p:ph idx="1"/>
          </p:nvPr>
        </p:nvSpPr>
        <p:spPr>
          <a:xfrm>
            <a:off x="457200" y="980728"/>
            <a:ext cx="8229600" cy="5328592"/>
          </a:xfrm>
        </p:spPr>
        <p:txBody>
          <a:bodyPr>
            <a:normAutofit fontScale="55000" lnSpcReduction="20000"/>
          </a:bodyPr>
          <a:lstStyle/>
          <a:p>
            <a:pPr marL="0" indent="0">
              <a:lnSpc>
                <a:spcPct val="120000"/>
              </a:lnSpc>
              <a:buNone/>
            </a:pPr>
            <a:r>
              <a:rPr lang="en-US" sz="5100" b="1" dirty="0">
                <a:solidFill>
                  <a:srgbClr val="425968"/>
                </a:solidFill>
              </a:rPr>
              <a:t>Post-nuptial Agreement:</a:t>
            </a:r>
          </a:p>
          <a:p>
            <a:pPr marL="0" indent="0">
              <a:lnSpc>
                <a:spcPct val="120000"/>
              </a:lnSpc>
              <a:buNone/>
            </a:pPr>
            <a:r>
              <a:rPr lang="en-US" sz="5100" dirty="0">
                <a:solidFill>
                  <a:srgbClr val="425968"/>
                </a:solidFill>
              </a:rPr>
              <a:t>Consider a post-nuptial agreement if circumstances change perhaps as there has been an inheritance or a concerning event </a:t>
            </a:r>
            <a:r>
              <a:rPr lang="en-US" sz="5100" i="1" dirty="0">
                <a:solidFill>
                  <a:srgbClr val="425968"/>
                </a:solidFill>
              </a:rPr>
              <a:t>eg bankruptcy, gambling issues. </a:t>
            </a:r>
            <a:r>
              <a:rPr lang="en-US" sz="5100" b="1" i="1" dirty="0">
                <a:solidFill>
                  <a:srgbClr val="425968"/>
                </a:solidFill>
              </a:rPr>
              <a:t>MacLeod v MacLeod </a:t>
            </a:r>
            <a:r>
              <a:rPr lang="en-US" sz="5100" i="1" dirty="0">
                <a:solidFill>
                  <a:srgbClr val="425968"/>
                </a:solidFill>
              </a:rPr>
              <a:t>[2008] UKPC 64</a:t>
            </a:r>
          </a:p>
          <a:p>
            <a:pPr marL="0" indent="0">
              <a:lnSpc>
                <a:spcPct val="120000"/>
              </a:lnSpc>
              <a:buNone/>
            </a:pPr>
            <a:endParaRPr lang="en-US" sz="5100" dirty="0">
              <a:solidFill>
                <a:srgbClr val="425968"/>
              </a:solidFill>
            </a:endParaRPr>
          </a:p>
          <a:p>
            <a:pPr marL="0" indent="0">
              <a:lnSpc>
                <a:spcPct val="120000"/>
              </a:lnSpc>
              <a:buNone/>
            </a:pPr>
            <a:r>
              <a:rPr lang="en-US" sz="5100" b="1" dirty="0">
                <a:solidFill>
                  <a:srgbClr val="425968"/>
                </a:solidFill>
              </a:rPr>
              <a:t>Post-separation:</a:t>
            </a:r>
          </a:p>
          <a:p>
            <a:pPr marL="0" indent="0">
              <a:lnSpc>
                <a:spcPct val="120000"/>
              </a:lnSpc>
              <a:buNone/>
            </a:pPr>
            <a:r>
              <a:rPr lang="en-GB" sz="5100" dirty="0">
                <a:solidFill>
                  <a:srgbClr val="425968"/>
                </a:solidFill>
                <a:ea typeface="Arial" charset="0"/>
                <a:cs typeface="Arial" charset="0"/>
              </a:rPr>
              <a:t>Trace post-separation accrual:</a:t>
            </a:r>
          </a:p>
          <a:p>
            <a:pPr marL="0" indent="0">
              <a:lnSpc>
                <a:spcPct val="120000"/>
              </a:lnSpc>
              <a:buNone/>
            </a:pPr>
            <a:r>
              <a:rPr lang="en-GB" sz="5100" b="1" i="1" dirty="0">
                <a:solidFill>
                  <a:srgbClr val="425968"/>
                </a:solidFill>
                <a:ea typeface="Arial" charset="0"/>
                <a:cs typeface="Arial" charset="0"/>
              </a:rPr>
              <a:t>C v C </a:t>
            </a:r>
            <a:r>
              <a:rPr lang="en-GB" sz="5100" i="1" dirty="0">
                <a:solidFill>
                  <a:srgbClr val="425968"/>
                </a:solidFill>
                <a:ea typeface="Arial" charset="0"/>
                <a:cs typeface="Arial" charset="0"/>
              </a:rPr>
              <a:t>(Post-Separation Accrual: Approach to Quantification of sharing claim where non-matrimonial property) [2018] EWHC 3186.</a:t>
            </a:r>
            <a:endParaRPr lang="en-US" sz="5100" i="1" dirty="0">
              <a:solidFill>
                <a:srgbClr val="425968"/>
              </a:solidFill>
            </a:endParaRPr>
          </a:p>
          <a:p>
            <a:pPr marL="0" indent="0">
              <a:buNone/>
            </a:pPr>
            <a:endParaRPr lang="en-US" dirty="0"/>
          </a:p>
        </p:txBody>
      </p:sp>
      <p:pic>
        <p:nvPicPr>
          <p:cNvPr id="6" name="Picture 2" descr="C:\Users\Heather\Documents\My Dropbox\Chambers\Website and Marketing Review\Logo\PumpCourt_logo_HR.jpg">
            <a:extLst>
              <a:ext uri="{FF2B5EF4-FFF2-40B4-BE49-F238E27FC236}">
                <a16:creationId xmlns:a16="http://schemas.microsoft.com/office/drawing/2014/main" id="{85A3EE93-20E4-FA4B-B853-F8753A91DDD9}"/>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3356635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4B1F-244C-4440-A873-6FB933792152}"/>
              </a:ext>
            </a:extLst>
          </p:cNvPr>
          <p:cNvSpPr>
            <a:spLocks noGrp="1"/>
          </p:cNvSpPr>
          <p:nvPr>
            <p:ph type="title"/>
          </p:nvPr>
        </p:nvSpPr>
        <p:spPr/>
        <p:txBody>
          <a:bodyPr>
            <a:normAutofit/>
          </a:bodyPr>
          <a:lstStyle/>
          <a:p>
            <a:r>
              <a:rPr lang="en-GB" sz="2400" b="1" dirty="0">
                <a:solidFill>
                  <a:srgbClr val="425968"/>
                </a:solidFill>
              </a:rPr>
              <a:t>Wealth protection on divorce: Practical steps to reduce risk</a:t>
            </a:r>
            <a:br>
              <a:rPr lang="en-GB" sz="2400" b="1" dirty="0">
                <a:solidFill>
                  <a:srgbClr val="425968"/>
                </a:solidFill>
                <a:latin typeface="Arial" charset="0"/>
                <a:ea typeface="Arial" charset="0"/>
                <a:cs typeface="Arial" charset="0"/>
              </a:rPr>
            </a:br>
            <a:endParaRPr lang="en-US" sz="2400" dirty="0">
              <a:solidFill>
                <a:srgbClr val="425968"/>
              </a:solidFill>
            </a:endParaRPr>
          </a:p>
        </p:txBody>
      </p:sp>
      <p:sp>
        <p:nvSpPr>
          <p:cNvPr id="3" name="Content Placeholder 2">
            <a:extLst>
              <a:ext uri="{FF2B5EF4-FFF2-40B4-BE49-F238E27FC236}">
                <a16:creationId xmlns:a16="http://schemas.microsoft.com/office/drawing/2014/main" id="{A64E6EC8-C02B-E84F-9BE8-F30B0810E37D}"/>
              </a:ext>
            </a:extLst>
          </p:cNvPr>
          <p:cNvSpPr>
            <a:spLocks noGrp="1"/>
          </p:cNvSpPr>
          <p:nvPr>
            <p:ph idx="1"/>
          </p:nvPr>
        </p:nvSpPr>
        <p:spPr>
          <a:xfrm>
            <a:off x="457200" y="1417638"/>
            <a:ext cx="8229600" cy="4708525"/>
          </a:xfrm>
        </p:spPr>
        <p:txBody>
          <a:bodyPr>
            <a:normAutofit/>
          </a:bodyPr>
          <a:lstStyle/>
          <a:p>
            <a:pPr marL="0" indent="0">
              <a:buNone/>
            </a:pPr>
            <a:r>
              <a:rPr lang="en-US" sz="2800" b="1" dirty="0">
                <a:solidFill>
                  <a:srgbClr val="425968"/>
                </a:solidFill>
              </a:rPr>
              <a:t>Tax issues:</a:t>
            </a:r>
            <a:endParaRPr lang="en-US" sz="2800" dirty="0">
              <a:solidFill>
                <a:srgbClr val="425968"/>
              </a:solidFill>
            </a:endParaRPr>
          </a:p>
          <a:p>
            <a:pPr>
              <a:buClr>
                <a:srgbClr val="AB0634"/>
              </a:buClr>
            </a:pPr>
            <a:r>
              <a:rPr lang="en-US" sz="2800" dirty="0">
                <a:solidFill>
                  <a:srgbClr val="425968"/>
                </a:solidFill>
              </a:rPr>
              <a:t>During the marriage there are significant “</a:t>
            </a:r>
            <a:r>
              <a:rPr lang="en-US" sz="2800" i="1" dirty="0">
                <a:solidFill>
                  <a:srgbClr val="425968"/>
                </a:solidFill>
              </a:rPr>
              <a:t>no gain no loss</a:t>
            </a:r>
            <a:r>
              <a:rPr lang="en-US" sz="2800" dirty="0">
                <a:solidFill>
                  <a:srgbClr val="425968"/>
                </a:solidFill>
              </a:rPr>
              <a:t>” tax advantages available between spouses/civil partners. </a:t>
            </a:r>
            <a:r>
              <a:rPr lang="en-US" sz="2800" i="1" dirty="0">
                <a:solidFill>
                  <a:srgbClr val="425968"/>
                </a:solidFill>
              </a:rPr>
              <a:t>eg as to CGT and IHT See </a:t>
            </a:r>
            <a:r>
              <a:rPr lang="en-US" sz="2800" b="1" i="1" dirty="0">
                <a:solidFill>
                  <a:srgbClr val="425968"/>
                </a:solidFill>
              </a:rPr>
              <a:t>HMRC Guidance HS281</a:t>
            </a:r>
            <a:endParaRPr lang="en-US" sz="2800" b="1" dirty="0">
              <a:solidFill>
                <a:srgbClr val="425968"/>
              </a:solidFill>
            </a:endParaRPr>
          </a:p>
          <a:p>
            <a:pPr>
              <a:buClr>
                <a:srgbClr val="AB0634"/>
              </a:buClr>
            </a:pPr>
            <a:r>
              <a:rPr lang="en-US" sz="2800" dirty="0">
                <a:solidFill>
                  <a:srgbClr val="425968"/>
                </a:solidFill>
              </a:rPr>
              <a:t>Transfers in the tax year of separation are exempt from CGT </a:t>
            </a:r>
            <a:r>
              <a:rPr lang="en-US" sz="2800" i="1" dirty="0">
                <a:solidFill>
                  <a:srgbClr val="425968"/>
                </a:solidFill>
              </a:rPr>
              <a:t>although the CGT is effectively deferred. See </a:t>
            </a:r>
            <a:r>
              <a:rPr lang="en-US" sz="2800" b="1" i="1" dirty="0">
                <a:solidFill>
                  <a:srgbClr val="425968"/>
                </a:solidFill>
              </a:rPr>
              <a:t>HMRC CG22202</a:t>
            </a:r>
          </a:p>
        </p:txBody>
      </p:sp>
      <p:pic>
        <p:nvPicPr>
          <p:cNvPr id="5" name="Picture 2" descr="C:\Users\Heather\Documents\My Dropbox\Chambers\Website and Marketing Review\Logo\PumpCourt_logo_HR.jpg">
            <a:extLst>
              <a:ext uri="{FF2B5EF4-FFF2-40B4-BE49-F238E27FC236}">
                <a16:creationId xmlns:a16="http://schemas.microsoft.com/office/drawing/2014/main" id="{8B5A7F0A-D59E-0D43-AEC2-0797BA97FE5F}"/>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466297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3A31F-2292-0F40-A80D-5E493D07C1C6}"/>
              </a:ext>
            </a:extLst>
          </p:cNvPr>
          <p:cNvSpPr>
            <a:spLocks noGrp="1"/>
          </p:cNvSpPr>
          <p:nvPr>
            <p:ph type="title"/>
          </p:nvPr>
        </p:nvSpPr>
        <p:spPr/>
        <p:txBody>
          <a:bodyPr>
            <a:normAutofit/>
          </a:bodyPr>
          <a:lstStyle/>
          <a:p>
            <a:r>
              <a:rPr lang="en-GB" sz="2400" b="1" dirty="0">
                <a:solidFill>
                  <a:srgbClr val="425968"/>
                </a:solidFill>
              </a:rPr>
              <a:t>Wealth protection on divorce: Practical steps to reduce risk</a:t>
            </a:r>
            <a:endParaRPr lang="en-US" sz="2400" dirty="0">
              <a:solidFill>
                <a:srgbClr val="425968"/>
              </a:solidFill>
            </a:endParaRPr>
          </a:p>
        </p:txBody>
      </p:sp>
      <p:sp>
        <p:nvSpPr>
          <p:cNvPr id="3" name="Content Placeholder 2">
            <a:extLst>
              <a:ext uri="{FF2B5EF4-FFF2-40B4-BE49-F238E27FC236}">
                <a16:creationId xmlns:a16="http://schemas.microsoft.com/office/drawing/2014/main" id="{531C1BC6-526A-3A45-9DB9-4ED2F562E7A3}"/>
              </a:ext>
            </a:extLst>
          </p:cNvPr>
          <p:cNvSpPr>
            <a:spLocks noGrp="1"/>
          </p:cNvSpPr>
          <p:nvPr>
            <p:ph idx="1"/>
          </p:nvPr>
        </p:nvSpPr>
        <p:spPr/>
        <p:txBody>
          <a:bodyPr>
            <a:normAutofit/>
          </a:bodyPr>
          <a:lstStyle/>
          <a:p>
            <a:pPr marL="0" indent="0">
              <a:buClr>
                <a:srgbClr val="AB0634"/>
              </a:buClr>
              <a:buNone/>
            </a:pPr>
            <a:r>
              <a:rPr lang="en-US" sz="2800" b="1" dirty="0">
                <a:solidFill>
                  <a:srgbClr val="425968"/>
                </a:solidFill>
              </a:rPr>
              <a:t>Tax continued:</a:t>
            </a:r>
          </a:p>
          <a:p>
            <a:pPr>
              <a:buClr>
                <a:srgbClr val="AB0634"/>
              </a:buClr>
            </a:pPr>
            <a:r>
              <a:rPr lang="en-US" sz="2800" dirty="0">
                <a:solidFill>
                  <a:srgbClr val="425968"/>
                </a:solidFill>
              </a:rPr>
              <a:t>So consider transferring assets before issuing an application and/or during the tax year of separation</a:t>
            </a:r>
          </a:p>
          <a:p>
            <a:pPr>
              <a:buClr>
                <a:srgbClr val="AB0634"/>
              </a:buClr>
            </a:pPr>
            <a:r>
              <a:rPr lang="en-US" sz="2800" dirty="0">
                <a:solidFill>
                  <a:srgbClr val="425968"/>
                </a:solidFill>
              </a:rPr>
              <a:t>Holdover relief might be available on transfers after year of separation </a:t>
            </a:r>
            <a:r>
              <a:rPr lang="en-US" sz="2800" i="1" dirty="0">
                <a:solidFill>
                  <a:srgbClr val="425968"/>
                </a:solidFill>
              </a:rPr>
              <a:t>See </a:t>
            </a:r>
            <a:r>
              <a:rPr lang="en-US" sz="2800" b="1" i="1" dirty="0">
                <a:solidFill>
                  <a:srgbClr val="425968"/>
                </a:solidFill>
              </a:rPr>
              <a:t>HMRC HS295 (2020)</a:t>
            </a:r>
            <a:endParaRPr lang="en-US" sz="2800" b="1" dirty="0">
              <a:solidFill>
                <a:srgbClr val="425968"/>
              </a:solidFill>
            </a:endParaRPr>
          </a:p>
          <a:p>
            <a:endParaRPr lang="en-US" dirty="0"/>
          </a:p>
        </p:txBody>
      </p:sp>
      <p:pic>
        <p:nvPicPr>
          <p:cNvPr id="5" name="Picture 2" descr="C:\Users\Heather\Documents\My Dropbox\Chambers\Website and Marketing Review\Logo\PumpCourt_logo_HR.jpg">
            <a:extLst>
              <a:ext uri="{FF2B5EF4-FFF2-40B4-BE49-F238E27FC236}">
                <a16:creationId xmlns:a16="http://schemas.microsoft.com/office/drawing/2014/main" id="{9AA0AEB6-8C71-2D44-B14B-4A37B9E61AB7}"/>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138501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56FCE-80EA-D54F-9201-895AAC5CE36C}"/>
              </a:ext>
            </a:extLst>
          </p:cNvPr>
          <p:cNvSpPr>
            <a:spLocks noGrp="1"/>
          </p:cNvSpPr>
          <p:nvPr>
            <p:ph type="title"/>
          </p:nvPr>
        </p:nvSpPr>
        <p:spPr/>
        <p:txBody>
          <a:bodyPr>
            <a:normAutofit/>
          </a:bodyPr>
          <a:lstStyle/>
          <a:p>
            <a:r>
              <a:rPr lang="en-GB" sz="2400" b="1" dirty="0">
                <a:solidFill>
                  <a:srgbClr val="425968"/>
                </a:solidFill>
              </a:rPr>
              <a:t>Wealth protection on divorce: Practical steps to reduce risk</a:t>
            </a:r>
            <a:endParaRPr lang="en-US" sz="2400" dirty="0">
              <a:solidFill>
                <a:srgbClr val="425968"/>
              </a:solidFill>
            </a:endParaRPr>
          </a:p>
        </p:txBody>
      </p:sp>
      <p:sp>
        <p:nvSpPr>
          <p:cNvPr id="3" name="Content Placeholder 2">
            <a:extLst>
              <a:ext uri="{FF2B5EF4-FFF2-40B4-BE49-F238E27FC236}">
                <a16:creationId xmlns:a16="http://schemas.microsoft.com/office/drawing/2014/main" id="{8DEF6353-A50D-C846-BDE8-2C0C26C712AD}"/>
              </a:ext>
            </a:extLst>
          </p:cNvPr>
          <p:cNvSpPr>
            <a:spLocks noGrp="1"/>
          </p:cNvSpPr>
          <p:nvPr>
            <p:ph idx="1"/>
          </p:nvPr>
        </p:nvSpPr>
        <p:spPr/>
        <p:txBody>
          <a:bodyPr>
            <a:normAutofit/>
          </a:bodyPr>
          <a:lstStyle/>
          <a:p>
            <a:pPr marL="0" indent="0">
              <a:buNone/>
            </a:pPr>
            <a:r>
              <a:rPr lang="en-US" sz="2800" b="1" dirty="0">
                <a:solidFill>
                  <a:srgbClr val="425968"/>
                </a:solidFill>
              </a:rPr>
              <a:t>Tax continued</a:t>
            </a:r>
            <a:r>
              <a:rPr lang="en-US" sz="2800" dirty="0">
                <a:solidFill>
                  <a:srgbClr val="425968"/>
                </a:solidFill>
              </a:rPr>
              <a:t>:</a:t>
            </a:r>
          </a:p>
          <a:p>
            <a:pPr>
              <a:buClr>
                <a:srgbClr val="AB0634"/>
              </a:buClr>
            </a:pPr>
            <a:r>
              <a:rPr lang="en-US" sz="2800" dirty="0">
                <a:solidFill>
                  <a:srgbClr val="425968"/>
                </a:solidFill>
              </a:rPr>
              <a:t>If CGT on the FMH may be an issue (now accruing 9 months after the end of the year of separation) consider an early transfer. </a:t>
            </a:r>
            <a:r>
              <a:rPr lang="en-US" sz="2800" i="1" dirty="0">
                <a:solidFill>
                  <a:srgbClr val="425968"/>
                </a:solidFill>
              </a:rPr>
              <a:t>See </a:t>
            </a:r>
            <a:r>
              <a:rPr lang="en-US" sz="2800" b="1" i="1" dirty="0">
                <a:solidFill>
                  <a:srgbClr val="425968"/>
                </a:solidFill>
              </a:rPr>
              <a:t>HMRC CG64985</a:t>
            </a:r>
            <a:endParaRPr lang="en-US" sz="2800" b="1" dirty="0">
              <a:solidFill>
                <a:srgbClr val="425968"/>
              </a:solidFill>
            </a:endParaRPr>
          </a:p>
          <a:p>
            <a:pPr>
              <a:buClr>
                <a:srgbClr val="AB0634"/>
              </a:buClr>
            </a:pPr>
            <a:r>
              <a:rPr lang="en-US" sz="2800" dirty="0">
                <a:solidFill>
                  <a:srgbClr val="425968"/>
                </a:solidFill>
              </a:rPr>
              <a:t>or the transferor applying under TCGA 1992 s225B where an extension of the PPR relief to which the retaining party is entitled is sought. </a:t>
            </a:r>
            <a:r>
              <a:rPr lang="en-US" sz="2800" i="1" dirty="0">
                <a:solidFill>
                  <a:srgbClr val="425968"/>
                </a:solidFill>
              </a:rPr>
              <a:t>See </a:t>
            </a:r>
            <a:r>
              <a:rPr lang="en-US" sz="2800" b="1" i="1" dirty="0">
                <a:solidFill>
                  <a:srgbClr val="425968"/>
                </a:solidFill>
              </a:rPr>
              <a:t>HMRC CG65356</a:t>
            </a:r>
            <a:endParaRPr lang="en-US" sz="2800" b="1" dirty="0">
              <a:solidFill>
                <a:srgbClr val="425968"/>
              </a:solidFill>
            </a:endParaRPr>
          </a:p>
          <a:p>
            <a:endParaRPr lang="en-US" dirty="0"/>
          </a:p>
        </p:txBody>
      </p:sp>
      <p:pic>
        <p:nvPicPr>
          <p:cNvPr id="5" name="Picture 2" descr="C:\Users\Heather\Documents\My Dropbox\Chambers\Website and Marketing Review\Logo\PumpCourt_logo_HR.jpg">
            <a:extLst>
              <a:ext uri="{FF2B5EF4-FFF2-40B4-BE49-F238E27FC236}">
                <a16:creationId xmlns:a16="http://schemas.microsoft.com/office/drawing/2014/main" id="{1FE278AE-9087-E846-AA33-5FC6480EE7D8}"/>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3122162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41EC1-FE53-0A42-893E-E83E5A7514EC}"/>
              </a:ext>
            </a:extLst>
          </p:cNvPr>
          <p:cNvSpPr>
            <a:spLocks noGrp="1"/>
          </p:cNvSpPr>
          <p:nvPr>
            <p:ph type="title"/>
          </p:nvPr>
        </p:nvSpPr>
        <p:spPr/>
        <p:txBody>
          <a:bodyPr>
            <a:normAutofit/>
          </a:bodyPr>
          <a:lstStyle/>
          <a:p>
            <a:r>
              <a:rPr lang="en-GB" sz="2400" b="1" dirty="0">
                <a:solidFill>
                  <a:srgbClr val="425968"/>
                </a:solidFill>
              </a:rPr>
              <a:t>Wealth protection on divorce: Practical steps to reduce risk</a:t>
            </a:r>
            <a:br>
              <a:rPr lang="en-GB" sz="2400" b="1" dirty="0">
                <a:solidFill>
                  <a:srgbClr val="425968"/>
                </a:solidFill>
                <a:latin typeface="Arial" charset="0"/>
                <a:ea typeface="Arial" charset="0"/>
                <a:cs typeface="Arial" charset="0"/>
              </a:rPr>
            </a:br>
            <a:endParaRPr lang="en-US" sz="2400" dirty="0">
              <a:solidFill>
                <a:srgbClr val="425968"/>
              </a:solidFill>
            </a:endParaRPr>
          </a:p>
        </p:txBody>
      </p:sp>
      <p:sp>
        <p:nvSpPr>
          <p:cNvPr id="3" name="Content Placeholder 2">
            <a:extLst>
              <a:ext uri="{FF2B5EF4-FFF2-40B4-BE49-F238E27FC236}">
                <a16:creationId xmlns:a16="http://schemas.microsoft.com/office/drawing/2014/main" id="{88ACD8AE-599B-1C4C-9ED6-5AA60AB620A4}"/>
              </a:ext>
            </a:extLst>
          </p:cNvPr>
          <p:cNvSpPr>
            <a:spLocks noGrp="1"/>
          </p:cNvSpPr>
          <p:nvPr>
            <p:ph idx="1"/>
          </p:nvPr>
        </p:nvSpPr>
        <p:spPr>
          <a:xfrm>
            <a:off x="457200" y="1268760"/>
            <a:ext cx="8229600" cy="4857403"/>
          </a:xfrm>
        </p:spPr>
        <p:txBody>
          <a:bodyPr>
            <a:normAutofit/>
          </a:bodyPr>
          <a:lstStyle/>
          <a:p>
            <a:pPr marL="0" indent="0">
              <a:buClr>
                <a:srgbClr val="AB0634"/>
              </a:buClr>
              <a:buNone/>
            </a:pPr>
            <a:r>
              <a:rPr lang="en-US" sz="2800" b="1" dirty="0">
                <a:solidFill>
                  <a:srgbClr val="425968"/>
                </a:solidFill>
              </a:rPr>
              <a:t>Tax continued:</a:t>
            </a:r>
          </a:p>
          <a:p>
            <a:pPr>
              <a:buClr>
                <a:srgbClr val="AB0634"/>
              </a:buClr>
            </a:pPr>
            <a:r>
              <a:rPr lang="en-US" sz="2800" dirty="0">
                <a:solidFill>
                  <a:srgbClr val="425968"/>
                </a:solidFill>
              </a:rPr>
              <a:t>Retain documentation for proving allowable costs</a:t>
            </a:r>
          </a:p>
          <a:p>
            <a:pPr>
              <a:buClr>
                <a:srgbClr val="AB0634"/>
              </a:buClr>
            </a:pPr>
            <a:r>
              <a:rPr lang="en-US" sz="2800" dirty="0">
                <a:solidFill>
                  <a:srgbClr val="425968"/>
                </a:solidFill>
              </a:rPr>
              <a:t>Property transfers are exempt from SDLT if part of a formal settlement on divorce</a:t>
            </a:r>
          </a:p>
          <a:p>
            <a:pPr>
              <a:buClr>
                <a:srgbClr val="AB0634"/>
              </a:buClr>
            </a:pPr>
            <a:r>
              <a:rPr lang="en-US" sz="2800" dirty="0">
                <a:solidFill>
                  <a:srgbClr val="425968"/>
                </a:solidFill>
              </a:rPr>
              <a:t>Severing tenancy should always be considered</a:t>
            </a:r>
          </a:p>
          <a:p>
            <a:pPr>
              <a:buClr>
                <a:srgbClr val="AB0634"/>
              </a:buClr>
            </a:pPr>
            <a:r>
              <a:rPr lang="en-US" sz="2800" dirty="0">
                <a:solidFill>
                  <a:srgbClr val="425968"/>
                </a:solidFill>
              </a:rPr>
              <a:t>Other protective measures: HMLR restrictions (</a:t>
            </a:r>
            <a:r>
              <a:rPr lang="en-US" sz="2800" b="1" i="1" dirty="0">
                <a:solidFill>
                  <a:srgbClr val="425968"/>
                </a:solidFill>
              </a:rPr>
              <a:t>HMLR PG19</a:t>
            </a:r>
            <a:r>
              <a:rPr lang="en-US" sz="2800" dirty="0">
                <a:solidFill>
                  <a:srgbClr val="425968"/>
                </a:solidFill>
              </a:rPr>
              <a:t>) S37 applications etc.</a:t>
            </a:r>
          </a:p>
          <a:p>
            <a:endParaRPr lang="en-US" dirty="0"/>
          </a:p>
        </p:txBody>
      </p:sp>
      <p:pic>
        <p:nvPicPr>
          <p:cNvPr id="5" name="Picture 2" descr="C:\Users\Heather\Documents\My Dropbox\Chambers\Website and Marketing Review\Logo\PumpCourt_logo_HR.jpg">
            <a:extLst>
              <a:ext uri="{FF2B5EF4-FFF2-40B4-BE49-F238E27FC236}">
                <a16:creationId xmlns:a16="http://schemas.microsoft.com/office/drawing/2014/main" id="{E56A65C1-A9FE-DC41-8E33-76D300033142}"/>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3051022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70373-467C-7948-8EBA-84D8A5875D4F}"/>
              </a:ext>
            </a:extLst>
          </p:cNvPr>
          <p:cNvSpPr>
            <a:spLocks noGrp="1"/>
          </p:cNvSpPr>
          <p:nvPr>
            <p:ph type="title"/>
          </p:nvPr>
        </p:nvSpPr>
        <p:spPr/>
        <p:txBody>
          <a:bodyPr>
            <a:normAutofit/>
          </a:bodyPr>
          <a:lstStyle/>
          <a:p>
            <a:r>
              <a:rPr lang="en-GB" sz="2400" b="1" dirty="0">
                <a:solidFill>
                  <a:srgbClr val="425968"/>
                </a:solidFill>
              </a:rPr>
              <a:t>Wealth protection on divorce: Practical steps to reduce risk</a:t>
            </a:r>
            <a:br>
              <a:rPr lang="en-GB" sz="2400" b="1" dirty="0">
                <a:solidFill>
                  <a:srgbClr val="425968"/>
                </a:solidFill>
                <a:latin typeface="Arial" charset="0"/>
                <a:ea typeface="Arial" charset="0"/>
                <a:cs typeface="Arial" charset="0"/>
              </a:rPr>
            </a:br>
            <a:endParaRPr lang="en-US" sz="2400" dirty="0">
              <a:solidFill>
                <a:srgbClr val="425968"/>
              </a:solidFill>
            </a:endParaRPr>
          </a:p>
        </p:txBody>
      </p:sp>
      <p:sp>
        <p:nvSpPr>
          <p:cNvPr id="3" name="Content Placeholder 2">
            <a:extLst>
              <a:ext uri="{FF2B5EF4-FFF2-40B4-BE49-F238E27FC236}">
                <a16:creationId xmlns:a16="http://schemas.microsoft.com/office/drawing/2014/main" id="{6FB62965-A7E5-3443-91B1-2AB44959BD50}"/>
              </a:ext>
            </a:extLst>
          </p:cNvPr>
          <p:cNvSpPr>
            <a:spLocks noGrp="1"/>
          </p:cNvSpPr>
          <p:nvPr>
            <p:ph idx="1"/>
          </p:nvPr>
        </p:nvSpPr>
        <p:spPr>
          <a:xfrm>
            <a:off x="457200" y="1196752"/>
            <a:ext cx="8229600" cy="4929411"/>
          </a:xfrm>
        </p:spPr>
        <p:txBody>
          <a:bodyPr>
            <a:normAutofit/>
          </a:bodyPr>
          <a:lstStyle/>
          <a:p>
            <a:pPr marL="0" indent="0">
              <a:buNone/>
            </a:pPr>
            <a:r>
              <a:rPr lang="en-US" sz="2800" b="1" dirty="0">
                <a:solidFill>
                  <a:srgbClr val="425968"/>
                </a:solidFill>
              </a:rPr>
              <a:t>Tax continued:</a:t>
            </a:r>
            <a:endParaRPr lang="en-US" sz="2800" dirty="0">
              <a:solidFill>
                <a:srgbClr val="425968"/>
              </a:solidFill>
            </a:endParaRPr>
          </a:p>
          <a:p>
            <a:pPr marL="0" indent="0">
              <a:buNone/>
            </a:pPr>
            <a:r>
              <a:rPr lang="en-US" sz="2800" dirty="0">
                <a:solidFill>
                  <a:srgbClr val="425968"/>
                </a:solidFill>
              </a:rPr>
              <a:t>For complicated or very valuable assets seek tax planning advice on separation:</a:t>
            </a:r>
          </a:p>
          <a:p>
            <a:pPr>
              <a:buClr>
                <a:srgbClr val="AB0634"/>
              </a:buClr>
            </a:pPr>
            <a:r>
              <a:rPr lang="en-US" sz="2800" dirty="0">
                <a:solidFill>
                  <a:srgbClr val="425968"/>
                </a:solidFill>
              </a:rPr>
              <a:t>Business assets and Business Property Relief (also known as hold-over relief) </a:t>
            </a:r>
            <a:r>
              <a:rPr lang="en-US" sz="2800" i="1" dirty="0">
                <a:solidFill>
                  <a:srgbClr val="425968"/>
                </a:solidFill>
              </a:rPr>
              <a:t>See </a:t>
            </a:r>
            <a:r>
              <a:rPr lang="en-US" sz="2800" b="1" i="1" dirty="0">
                <a:solidFill>
                  <a:srgbClr val="425968"/>
                </a:solidFill>
              </a:rPr>
              <a:t>HMRC CG61150</a:t>
            </a:r>
            <a:endParaRPr lang="en-US" sz="2800" b="1" dirty="0">
              <a:solidFill>
                <a:srgbClr val="425968"/>
              </a:solidFill>
            </a:endParaRPr>
          </a:p>
          <a:p>
            <a:pPr>
              <a:buClr>
                <a:srgbClr val="AB0634"/>
              </a:buClr>
            </a:pPr>
            <a:r>
              <a:rPr lang="en-US" sz="2800" dirty="0">
                <a:solidFill>
                  <a:srgbClr val="425968"/>
                </a:solidFill>
              </a:rPr>
              <a:t>Agricultural Property Relief (APR) for farmland gifted for no consideration</a:t>
            </a:r>
          </a:p>
          <a:p>
            <a:endParaRPr lang="en-US" dirty="0"/>
          </a:p>
          <a:p>
            <a:pPr marL="0" indent="0">
              <a:buNone/>
            </a:pPr>
            <a:endParaRPr lang="en-US" dirty="0"/>
          </a:p>
        </p:txBody>
      </p:sp>
      <p:pic>
        <p:nvPicPr>
          <p:cNvPr id="5" name="Picture 2" descr="C:\Users\Heather\Documents\My Dropbox\Chambers\Website and Marketing Review\Logo\PumpCourt_logo_HR.jpg">
            <a:extLst>
              <a:ext uri="{FF2B5EF4-FFF2-40B4-BE49-F238E27FC236}">
                <a16:creationId xmlns:a16="http://schemas.microsoft.com/office/drawing/2014/main" id="{45E9423A-D12A-FA4C-8291-07735463AB3B}"/>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4275462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56" y="260648"/>
            <a:ext cx="8229600" cy="994122"/>
          </a:xfrm>
        </p:spPr>
        <p:txBody>
          <a:bodyPr>
            <a:normAutofit/>
          </a:bodyPr>
          <a:lstStyle/>
          <a:p>
            <a:br>
              <a:rPr lang="en-GB" sz="2400" dirty="0">
                <a:latin typeface="Arial" charset="0"/>
                <a:ea typeface="Arial" charset="0"/>
                <a:cs typeface="Arial" charset="0"/>
              </a:rPr>
            </a:br>
            <a:endParaRPr lang="en-GB" sz="2400" dirty="0">
              <a:latin typeface="Arial" charset="0"/>
              <a:ea typeface="Arial" charset="0"/>
              <a:cs typeface="Arial" charset="0"/>
            </a:endParaRPr>
          </a:p>
        </p:txBody>
      </p:sp>
      <p:pic>
        <p:nvPicPr>
          <p:cNvPr id="4" name="Picture 2" descr="C:\Users\Heather\Documents\My Dropbox\Chambers\Website and Marketing Review\Logo\PumpCourt_logo_HR.jpg"/>
          <p:cNvPicPr>
            <a:picLocks noChangeAspect="1" noChangeArrowheads="1"/>
          </p:cNvPicPr>
          <p:nvPr/>
        </p:nvPicPr>
        <p:blipFill>
          <a:blip r:embed="rId3" cstate="print"/>
          <a:srcRect/>
          <a:stretch>
            <a:fillRect/>
          </a:stretch>
        </p:blipFill>
        <p:spPr bwMode="auto">
          <a:xfrm>
            <a:off x="6911398" y="5683987"/>
            <a:ext cx="1728192" cy="785542"/>
          </a:xfrm>
          <a:prstGeom prst="rect">
            <a:avLst/>
          </a:prstGeom>
          <a:noFill/>
        </p:spPr>
      </p:pic>
      <p:sp>
        <p:nvSpPr>
          <p:cNvPr id="5" name="TextBox 4"/>
          <p:cNvSpPr txBox="1"/>
          <p:nvPr/>
        </p:nvSpPr>
        <p:spPr>
          <a:xfrm>
            <a:off x="676468" y="4293096"/>
            <a:ext cx="7992888" cy="369332"/>
          </a:xfrm>
          <a:prstGeom prst="rect">
            <a:avLst/>
          </a:prstGeom>
          <a:noFill/>
        </p:spPr>
        <p:txBody>
          <a:bodyPr wrap="square" rtlCol="0">
            <a:spAutoFit/>
          </a:bodyPr>
          <a:lstStyle/>
          <a:p>
            <a:endParaRPr lang="en-GB" dirty="0"/>
          </a:p>
        </p:txBody>
      </p:sp>
      <p:sp>
        <p:nvSpPr>
          <p:cNvPr id="3" name="TextBox 2"/>
          <p:cNvSpPr txBox="1"/>
          <p:nvPr/>
        </p:nvSpPr>
        <p:spPr>
          <a:xfrm>
            <a:off x="324465" y="3667497"/>
            <a:ext cx="17973063" cy="1908215"/>
          </a:xfrm>
          <a:prstGeom prst="rect">
            <a:avLst/>
          </a:prstGeom>
          <a:noFill/>
        </p:spPr>
        <p:txBody>
          <a:bodyPr wrap="square" rtlCol="0">
            <a:spAutoFit/>
          </a:bodyPr>
          <a:lstStyle/>
          <a:p>
            <a:pPr marL="263525" indent="-263525">
              <a:buFont typeface="Arial"/>
              <a:buChar char="•"/>
            </a:pPr>
            <a:endParaRPr lang="en-GB" sz="2000" dirty="0"/>
          </a:p>
          <a:p>
            <a:endParaRPr lang="en-GB" sz="2000" dirty="0"/>
          </a:p>
          <a:p>
            <a:endParaRPr lang="en-GB" sz="2000" dirty="0"/>
          </a:p>
          <a:p>
            <a:pPr marL="285750" indent="-285750">
              <a:buFont typeface="Arial"/>
              <a:buChar char="•"/>
            </a:pPr>
            <a:endParaRPr lang="en-GB" sz="2000" dirty="0"/>
          </a:p>
          <a:p>
            <a:pPr marL="285750" indent="-285750">
              <a:buFont typeface="Arial"/>
              <a:buChar char="•"/>
            </a:pPr>
            <a:endParaRPr lang="en-GB" sz="2000" dirty="0"/>
          </a:p>
          <a:p>
            <a:pPr marL="285750" indent="-285750">
              <a:buFont typeface="Arial"/>
              <a:buChar char="•"/>
            </a:pPr>
            <a:endParaRPr lang="en-GB" dirty="0"/>
          </a:p>
        </p:txBody>
      </p:sp>
      <p:sp>
        <p:nvSpPr>
          <p:cNvPr id="7" name="Rectangle 2">
            <a:extLst>
              <a:ext uri="{FF2B5EF4-FFF2-40B4-BE49-F238E27FC236}">
                <a16:creationId xmlns:a16="http://schemas.microsoft.com/office/drawing/2014/main" id="{4D312A1D-D464-EB42-9C32-663B4F791B3B}"/>
              </a:ext>
            </a:extLst>
          </p:cNvPr>
          <p:cNvSpPr>
            <a:spLocks noChangeArrowheads="1"/>
          </p:cNvSpPr>
          <p:nvPr/>
        </p:nvSpPr>
        <p:spPr bwMode="auto">
          <a:xfrm>
            <a:off x="-2290453" y="1982728"/>
            <a:ext cx="1952350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6" name="Rectangle 2">
            <a:extLst>
              <a:ext uri="{FF2B5EF4-FFF2-40B4-BE49-F238E27FC236}">
                <a16:creationId xmlns:a16="http://schemas.microsoft.com/office/drawing/2014/main" id="{66F04B40-D521-4840-A79F-9990D1523176}"/>
              </a:ext>
            </a:extLst>
          </p:cNvPr>
          <p:cNvSpPr>
            <a:spLocks noChangeArrowheads="1"/>
          </p:cNvSpPr>
          <p:nvPr/>
        </p:nvSpPr>
        <p:spPr bwMode="auto">
          <a:xfrm>
            <a:off x="1979712" y="41162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8" name="Rectangle 2">
            <a:extLst>
              <a:ext uri="{FF2B5EF4-FFF2-40B4-BE49-F238E27FC236}">
                <a16:creationId xmlns:a16="http://schemas.microsoft.com/office/drawing/2014/main" id="{14CBA547-58E8-D04A-A436-B35C2B5CAA48}"/>
              </a:ext>
            </a:extLst>
          </p:cNvPr>
          <p:cNvSpPr>
            <a:spLocks noChangeArrowheads="1"/>
          </p:cNvSpPr>
          <p:nvPr/>
        </p:nvSpPr>
        <p:spPr bwMode="auto">
          <a:xfrm>
            <a:off x="-2833147" y="2226047"/>
            <a:ext cx="1903067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8193" name="Picture 10" descr="Image result for divorce court cartoons">
            <a:extLst>
              <a:ext uri="{FF2B5EF4-FFF2-40B4-BE49-F238E27FC236}">
                <a16:creationId xmlns:a16="http://schemas.microsoft.com/office/drawing/2014/main" id="{727AB32E-3CBA-764C-95B9-1C05F545329C}"/>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043608" y="562610"/>
            <a:ext cx="5867790" cy="524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655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AEB4396B-FE1F-3148-9126-5CDCE1A055F4}"/>
              </a:ext>
            </a:extLst>
          </p:cNvPr>
          <p:cNvSpPr>
            <a:spLocks noGrp="1"/>
          </p:cNvSpPr>
          <p:nvPr>
            <p:ph type="ctrTitle"/>
          </p:nvPr>
        </p:nvSpPr>
        <p:spPr>
          <a:xfrm>
            <a:off x="706438" y="1744663"/>
            <a:ext cx="7772400" cy="1470025"/>
          </a:xfrm>
        </p:spPr>
        <p:txBody>
          <a:bodyPr>
            <a:normAutofit fontScale="90000"/>
          </a:bodyPr>
          <a:lstStyle/>
          <a:p>
            <a:pPr lvl="0" hangingPunct="0">
              <a:spcBef>
                <a:spcPts val="0"/>
              </a:spcBef>
              <a:defRPr sz="4400"/>
            </a:pPr>
            <a:r>
              <a:rPr lang="en-GB" b="1" kern="0" dirty="0">
                <a:solidFill>
                  <a:srgbClr val="425968"/>
                </a:solidFill>
                <a:cs typeface="Calibri"/>
                <a:sym typeface="Calibri"/>
              </a:rPr>
              <a:t>Family Companies on Divorce</a:t>
            </a:r>
            <a:br>
              <a:rPr lang="en-GB" b="1" kern="0" dirty="0">
                <a:solidFill>
                  <a:srgbClr val="425968"/>
                </a:solidFill>
                <a:cs typeface="Calibri"/>
                <a:sym typeface="Calibri"/>
              </a:rPr>
            </a:br>
            <a:r>
              <a:rPr lang="en-GB" sz="2800" kern="0" dirty="0">
                <a:solidFill>
                  <a:srgbClr val="7E919F"/>
                </a:solidFill>
                <a:cs typeface="Calibri"/>
                <a:sym typeface="Calibri"/>
              </a:rPr>
              <a:t>Mark Ablett</a:t>
            </a:r>
            <a:br>
              <a:rPr lang="en-GB" sz="2800" kern="0" dirty="0">
                <a:solidFill>
                  <a:srgbClr val="7E919F"/>
                </a:solidFill>
                <a:cs typeface="Calibri"/>
                <a:sym typeface="Calibri"/>
              </a:rPr>
            </a:br>
            <a:r>
              <a:rPr lang="en-GB" sz="2800" kern="0" dirty="0">
                <a:solidFill>
                  <a:srgbClr val="7E919F"/>
                </a:solidFill>
                <a:cs typeface="Calibri"/>
                <a:sym typeface="Calibri"/>
              </a:rPr>
              <a:t>15 October 2020</a:t>
            </a:r>
          </a:p>
        </p:txBody>
      </p:sp>
      <p:pic>
        <p:nvPicPr>
          <p:cNvPr id="7171" name="Picture 2" descr="C:\Users\Heather\Documents\My Dropbox\Chambers\Website and Marketing Review\Logo\PumpCourt_logo_HR.jpg">
            <a:extLst>
              <a:ext uri="{FF2B5EF4-FFF2-40B4-BE49-F238E27FC236}">
                <a16:creationId xmlns:a16="http://schemas.microsoft.com/office/drawing/2014/main" id="{96575076-4EFB-634C-B55F-D02A202B4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333375"/>
            <a:ext cx="3352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110">
            <a:extLst>
              <a:ext uri="{FF2B5EF4-FFF2-40B4-BE49-F238E27FC236}">
                <a16:creationId xmlns:a16="http://schemas.microsoft.com/office/drawing/2014/main" id="{A375E2B4-11AF-C948-BE04-9D826DAA313E}"/>
              </a:ext>
            </a:extLst>
          </p:cNvPr>
          <p:cNvSpPr/>
          <p:nvPr/>
        </p:nvSpPr>
        <p:spPr>
          <a:xfrm>
            <a:off x="671939" y="6339681"/>
            <a:ext cx="7920037" cy="369887"/>
          </a:xfrm>
          <a:prstGeom prst="rect">
            <a:avLst/>
          </a:prstGeom>
          <a:ln w="12700">
            <a:miter lim="400000"/>
          </a:ln>
          <a:extLst>
            <a:ext uri="{C572A759-6A51-4108-AA02-DFA0A04FC94B}"/>
          </a:extLst>
        </p:spPr>
        <p:txBody>
          <a:bodyPr lIns="45719" rIns="45719">
            <a:spAutoFit/>
          </a:bodyPr>
          <a:lstStyle>
            <a:lvl1pPr algn="ctr">
              <a:defRPr>
                <a:solidFill>
                  <a:srgbClr val="808080"/>
                </a:solidFill>
              </a:defRPr>
            </a:lvl1pPr>
          </a:lstStyle>
          <a:p>
            <a:pPr defTabSz="457200" eaLnBrk="1" fontAlgn="auto">
              <a:spcBef>
                <a:spcPts val="0"/>
              </a:spcBef>
              <a:spcAft>
                <a:spcPts val="0"/>
              </a:spcAft>
              <a:defRPr>
                <a:solidFill>
                  <a:srgbClr val="000000"/>
                </a:solidFill>
              </a:defRPr>
            </a:pPr>
            <a:r>
              <a:rPr lang="en-GB" kern="0" dirty="0">
                <a:solidFill>
                  <a:srgbClr val="7E919F"/>
                </a:solidFill>
                <a:latin typeface="Calibri"/>
                <a:ea typeface="+mn-ea"/>
                <a:cs typeface="Calibri"/>
                <a:sym typeface="Calibri"/>
              </a:rPr>
              <a:t>www.</a:t>
            </a:r>
            <a:r>
              <a:rPr kern="0" dirty="0">
                <a:solidFill>
                  <a:srgbClr val="7E919F"/>
                </a:solidFill>
                <a:latin typeface="Calibri"/>
                <a:ea typeface="+mn-ea"/>
                <a:cs typeface="Calibri"/>
                <a:sym typeface="Calibri"/>
              </a:rPr>
              <a:t>pumpcourtchambers.com</a:t>
            </a:r>
          </a:p>
        </p:txBody>
      </p:sp>
      <p:pic>
        <p:nvPicPr>
          <p:cNvPr id="7173" name="Picture 6">
            <a:extLst>
              <a:ext uri="{FF2B5EF4-FFF2-40B4-BE49-F238E27FC236}">
                <a16:creationId xmlns:a16="http://schemas.microsoft.com/office/drawing/2014/main" id="{F77804A1-FECF-C540-ABB8-A5DAE3087E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16275"/>
            <a:ext cx="82296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2050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a:bodyPr>
          <a:lstStyle/>
          <a:p>
            <a:pPr algn="r" eaLnBrk="1" hangingPunct="1"/>
            <a:r>
              <a:rPr lang="en-GB" altLang="en-US" b="1" dirty="0">
                <a:solidFill>
                  <a:srgbClr val="425968"/>
                </a:solidFill>
                <a:latin typeface="Calibri" panose="020F0502020204030204" pitchFamily="34" charset="0"/>
                <a:cs typeface="Calibri" panose="020F0502020204030204" pitchFamily="34" charset="0"/>
              </a:rPr>
              <a:t>The Plan</a:t>
            </a:r>
          </a:p>
        </p:txBody>
      </p:sp>
      <p:sp>
        <p:nvSpPr>
          <p:cNvPr id="5" name="Content Placeholder 4"/>
          <p:cNvSpPr>
            <a:spLocks noGrp="1"/>
          </p:cNvSpPr>
          <p:nvPr>
            <p:ph idx="1"/>
          </p:nvPr>
        </p:nvSpPr>
        <p:spPr/>
        <p:txBody>
          <a:bodyPr rtlCol="0">
            <a:normAutofit/>
          </a:bodyPr>
          <a:lstStyle/>
          <a:p>
            <a:pPr marL="0" indent="0" eaLnBrk="1" fontAlgn="auto" hangingPunct="1">
              <a:spcAft>
                <a:spcPts val="0"/>
              </a:spcAft>
              <a:buClr>
                <a:srgbClr val="AB0634"/>
              </a:buClr>
              <a:buFont typeface="Arial" panose="020B0604020202020204" pitchFamily="34" charset="0"/>
              <a:buNone/>
              <a:defRPr/>
            </a:pPr>
            <a:endParaRPr lang="en-GB" sz="2800" dirty="0">
              <a:solidFill>
                <a:srgbClr val="425968"/>
              </a:solidFill>
            </a:endParaRPr>
          </a:p>
          <a:p>
            <a:pPr eaLnBrk="1" fontAlgn="auto" hangingPunct="1">
              <a:spcAft>
                <a:spcPts val="0"/>
              </a:spcAft>
              <a:buClr>
                <a:srgbClr val="AB0634"/>
              </a:buClr>
              <a:defRPr/>
            </a:pPr>
            <a:r>
              <a:rPr lang="en-GB" sz="2800" dirty="0">
                <a:solidFill>
                  <a:srgbClr val="425968"/>
                </a:solidFill>
              </a:rPr>
              <a:t>What to be worried about from a company perspective</a:t>
            </a:r>
          </a:p>
          <a:p>
            <a:pPr eaLnBrk="1" fontAlgn="auto" hangingPunct="1">
              <a:spcAft>
                <a:spcPts val="0"/>
              </a:spcAft>
              <a:buClr>
                <a:srgbClr val="AB0634"/>
              </a:buClr>
              <a:defRPr/>
            </a:pPr>
            <a:r>
              <a:rPr lang="en-GB" sz="2800" dirty="0">
                <a:solidFill>
                  <a:srgbClr val="425968"/>
                </a:solidFill>
              </a:rPr>
              <a:t>What to be worried about from a shareholder-litigant perspective</a:t>
            </a:r>
          </a:p>
          <a:p>
            <a:pPr eaLnBrk="1" fontAlgn="auto" hangingPunct="1">
              <a:spcAft>
                <a:spcPts val="0"/>
              </a:spcAft>
              <a:buClr>
                <a:srgbClr val="AB0634"/>
              </a:buClr>
              <a:defRPr/>
            </a:pPr>
            <a:r>
              <a:rPr lang="en-GB" sz="2800" dirty="0">
                <a:solidFill>
                  <a:srgbClr val="425968"/>
                </a:solidFill>
              </a:rPr>
              <a:t>What can (legitimately) be done?</a:t>
            </a:r>
          </a:p>
          <a:p>
            <a:pPr eaLnBrk="1" fontAlgn="auto" hangingPunct="1">
              <a:spcAft>
                <a:spcPts val="0"/>
              </a:spcAft>
              <a:buClr>
                <a:srgbClr val="AB0634"/>
              </a:buClr>
              <a:defRPr/>
            </a:pPr>
            <a:r>
              <a:rPr lang="en-GB" sz="2800" dirty="0">
                <a:solidFill>
                  <a:srgbClr val="425968"/>
                </a:solidFill>
              </a:rPr>
              <a:t>Words of warning</a:t>
            </a:r>
          </a:p>
        </p:txBody>
      </p:sp>
      <p:pic>
        <p:nvPicPr>
          <p:cNvPr id="26628" name="Picture 2" descr="C:\Users\Heather\Documents\My Dropbox\Chambers\Website and Marketing Review\Logo\PumpCourt_logo_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33375"/>
            <a:ext cx="172878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STAG Stonehenge Traffic Action Group: Baldrick has a cunning plan......">
            <a:extLst>
              <a:ext uri="{FF2B5EF4-FFF2-40B4-BE49-F238E27FC236}">
                <a16:creationId xmlns:a16="http://schemas.microsoft.com/office/drawing/2014/main" id="{CC953461-946C-6744-9E46-5445AD63C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595" y="3733800"/>
            <a:ext cx="2977978" cy="2382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09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56" y="260648"/>
            <a:ext cx="8229600" cy="835369"/>
          </a:xfrm>
        </p:spPr>
        <p:txBody>
          <a:bodyPr>
            <a:normAutofit/>
          </a:bodyPr>
          <a:lstStyle/>
          <a:p>
            <a:r>
              <a:rPr lang="en-GB" sz="2400" b="1" dirty="0">
                <a:solidFill>
                  <a:srgbClr val="425968"/>
                </a:solidFill>
              </a:rPr>
              <a:t>Wealth protection on divorce: Practical steps to reduce risk</a:t>
            </a:r>
            <a:endParaRPr lang="en-GB" sz="2400" b="1" dirty="0">
              <a:solidFill>
                <a:srgbClr val="425968"/>
              </a:solidFill>
              <a:latin typeface="Arial" charset="0"/>
              <a:ea typeface="Arial" charset="0"/>
              <a:cs typeface="Arial" charset="0"/>
            </a:endParaRPr>
          </a:p>
        </p:txBody>
      </p:sp>
      <p:pic>
        <p:nvPicPr>
          <p:cNvPr id="4" name="Picture 2" descr="C:\Users\Heather\Documents\My Dropbox\Chambers\Website and Marketing Review\Logo\PumpCourt_logo_HR.jpg"/>
          <p:cNvPicPr>
            <a:picLocks noChangeAspect="1" noChangeArrowheads="1"/>
          </p:cNvPicPr>
          <p:nvPr/>
        </p:nvPicPr>
        <p:blipFill>
          <a:blip r:embed="rId3" cstate="print"/>
          <a:srcRect/>
          <a:stretch>
            <a:fillRect/>
          </a:stretch>
        </p:blipFill>
        <p:spPr bwMode="auto">
          <a:xfrm>
            <a:off x="6911398" y="5683987"/>
            <a:ext cx="1728192" cy="785542"/>
          </a:xfrm>
          <a:prstGeom prst="rect">
            <a:avLst/>
          </a:prstGeom>
          <a:noFill/>
        </p:spPr>
      </p:pic>
      <p:sp>
        <p:nvSpPr>
          <p:cNvPr id="5" name="TextBox 4"/>
          <p:cNvSpPr txBox="1"/>
          <p:nvPr/>
        </p:nvSpPr>
        <p:spPr>
          <a:xfrm>
            <a:off x="676468" y="4293096"/>
            <a:ext cx="7992888" cy="369332"/>
          </a:xfrm>
          <a:prstGeom prst="rect">
            <a:avLst/>
          </a:prstGeom>
          <a:noFill/>
        </p:spPr>
        <p:txBody>
          <a:bodyPr wrap="square" rtlCol="0">
            <a:spAutoFit/>
          </a:bodyPr>
          <a:lstStyle/>
          <a:p>
            <a:endParaRPr lang="en-GB" dirty="0"/>
          </a:p>
        </p:txBody>
      </p:sp>
      <p:sp>
        <p:nvSpPr>
          <p:cNvPr id="12" name="TextBox 11">
            <a:extLst>
              <a:ext uri="{FF2B5EF4-FFF2-40B4-BE49-F238E27FC236}">
                <a16:creationId xmlns:a16="http://schemas.microsoft.com/office/drawing/2014/main" id="{ABC3F270-5A54-1F44-801E-697E3A76BDF3}"/>
              </a:ext>
            </a:extLst>
          </p:cNvPr>
          <p:cNvSpPr txBox="1"/>
          <p:nvPr/>
        </p:nvSpPr>
        <p:spPr>
          <a:xfrm>
            <a:off x="899593" y="1268760"/>
            <a:ext cx="7272808" cy="4832092"/>
          </a:xfrm>
          <a:prstGeom prst="rect">
            <a:avLst/>
          </a:prstGeom>
          <a:noFill/>
        </p:spPr>
        <p:txBody>
          <a:bodyPr wrap="square" rtlCol="0">
            <a:spAutoFit/>
          </a:bodyPr>
          <a:lstStyle/>
          <a:p>
            <a:r>
              <a:rPr lang="en-US" sz="2800" dirty="0">
                <a:solidFill>
                  <a:srgbClr val="425968"/>
                </a:solidFill>
              </a:rPr>
              <a:t>The purpose of this talk is to consider practical steps to protect assets from divorce.  These are steps to consider taking before, during and after the end of a marriage.</a:t>
            </a:r>
          </a:p>
          <a:p>
            <a:endParaRPr lang="en-US" sz="2800" dirty="0">
              <a:solidFill>
                <a:srgbClr val="425968"/>
              </a:solidFill>
            </a:endParaRPr>
          </a:p>
          <a:p>
            <a:r>
              <a:rPr lang="en-US" sz="2800" dirty="0">
                <a:solidFill>
                  <a:srgbClr val="425968"/>
                </a:solidFill>
              </a:rPr>
              <a:t>Every part of the advice is entirely legitimate.</a:t>
            </a:r>
          </a:p>
          <a:p>
            <a:endParaRPr lang="en-US" sz="2800" dirty="0">
              <a:solidFill>
                <a:srgbClr val="425968"/>
              </a:solidFill>
            </a:endParaRPr>
          </a:p>
          <a:p>
            <a:r>
              <a:rPr lang="en-US" sz="2800" dirty="0">
                <a:solidFill>
                  <a:srgbClr val="425968"/>
                </a:solidFill>
              </a:rPr>
              <a:t>We will not, and would not, give advice which is designed to circumvent the duty of full and frank disclosure or to unlawfully dispose of, or hide, any assets.</a:t>
            </a:r>
          </a:p>
        </p:txBody>
      </p:sp>
    </p:spTree>
    <p:extLst>
      <p:ext uri="{BB962C8B-B14F-4D97-AF65-F5344CB8AC3E}">
        <p14:creationId xmlns:p14="http://schemas.microsoft.com/office/powerpoint/2010/main" val="3534752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02157-153B-024E-BDDB-2CD1D0EAF35B}"/>
              </a:ext>
            </a:extLst>
          </p:cNvPr>
          <p:cNvSpPr>
            <a:spLocks noGrp="1"/>
          </p:cNvSpPr>
          <p:nvPr>
            <p:ph type="title"/>
          </p:nvPr>
        </p:nvSpPr>
        <p:spPr/>
        <p:txBody>
          <a:bodyPr/>
          <a:lstStyle/>
          <a:p>
            <a:r>
              <a:rPr lang="en-GB" b="1" dirty="0"/>
              <a:t>Addams &amp; Sons Ltd</a:t>
            </a:r>
          </a:p>
        </p:txBody>
      </p:sp>
      <p:sp>
        <p:nvSpPr>
          <p:cNvPr id="3" name="Text Placeholder 2">
            <a:extLst>
              <a:ext uri="{FF2B5EF4-FFF2-40B4-BE49-F238E27FC236}">
                <a16:creationId xmlns:a16="http://schemas.microsoft.com/office/drawing/2014/main" id="{F5F23FC4-4BE9-1840-BECD-5C6430360D67}"/>
              </a:ext>
            </a:extLst>
          </p:cNvPr>
          <p:cNvSpPr>
            <a:spLocks noGrp="1"/>
          </p:cNvSpPr>
          <p:nvPr>
            <p:ph type="body" sz="half" idx="1"/>
          </p:nvPr>
        </p:nvSpPr>
        <p:spPr>
          <a:xfrm>
            <a:off x="457200" y="1600200"/>
            <a:ext cx="4419600" cy="5257800"/>
          </a:xfrm>
        </p:spPr>
        <p:txBody>
          <a:bodyPr/>
          <a:lstStyle/>
          <a:p>
            <a:r>
              <a:rPr lang="en-GB" dirty="0"/>
              <a:t>Privately held company owning land and investment property</a:t>
            </a:r>
          </a:p>
          <a:p>
            <a:r>
              <a:rPr lang="en-GB" dirty="0"/>
              <a:t>Shareholders all part of the family</a:t>
            </a:r>
          </a:p>
          <a:p>
            <a:r>
              <a:rPr lang="en-GB" dirty="0"/>
              <a:t>Shares generally gifted or inherited</a:t>
            </a:r>
          </a:p>
        </p:txBody>
      </p:sp>
      <p:pic>
        <p:nvPicPr>
          <p:cNvPr id="1026" name="Picture 2" descr="Wig, fake nails, eyelashes, corset … The Addams Family with Christina Ricci (second left) as Wednesday and Anjelica Huston (centre right) as Morticia. ">
            <a:extLst>
              <a:ext uri="{FF2B5EF4-FFF2-40B4-BE49-F238E27FC236}">
                <a16:creationId xmlns:a16="http://schemas.microsoft.com/office/drawing/2014/main" id="{D721F206-033F-5946-95C4-A9D41C805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752600"/>
            <a:ext cx="40640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45884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normAutofit/>
          </a:bodyPr>
          <a:lstStyle/>
          <a:p>
            <a:pPr algn="r" eaLnBrk="1" hangingPunct="1"/>
            <a:r>
              <a:rPr lang="en-GB" altLang="en-US" b="1" dirty="0">
                <a:solidFill>
                  <a:srgbClr val="425968"/>
                </a:solidFill>
                <a:latin typeface="Calibri" panose="020F0502020204030204" pitchFamily="34" charset="0"/>
                <a:cs typeface="Calibri" panose="020F0502020204030204" pitchFamily="34" charset="0"/>
              </a:rPr>
              <a:t>Warnings for the company</a:t>
            </a:r>
          </a:p>
        </p:txBody>
      </p:sp>
      <p:sp>
        <p:nvSpPr>
          <p:cNvPr id="5" name="Content Placeholder 4"/>
          <p:cNvSpPr>
            <a:spLocks noGrp="1"/>
          </p:cNvSpPr>
          <p:nvPr>
            <p:ph idx="1"/>
          </p:nvPr>
        </p:nvSpPr>
        <p:spPr/>
        <p:txBody>
          <a:bodyPr rtlCol="0">
            <a:normAutofit/>
          </a:bodyPr>
          <a:lstStyle/>
          <a:p>
            <a:pPr eaLnBrk="1" fontAlgn="auto" hangingPunct="1">
              <a:spcAft>
                <a:spcPts val="0"/>
              </a:spcAft>
              <a:buClr>
                <a:srgbClr val="AB0634"/>
              </a:buClr>
              <a:defRPr/>
            </a:pPr>
            <a:r>
              <a:rPr lang="en-GB" dirty="0">
                <a:solidFill>
                  <a:srgbClr val="425968"/>
                </a:solidFill>
              </a:rPr>
              <a:t>Order for sale in respect of shares</a:t>
            </a:r>
          </a:p>
          <a:p>
            <a:pPr eaLnBrk="1" fontAlgn="auto" hangingPunct="1">
              <a:spcAft>
                <a:spcPts val="0"/>
              </a:spcAft>
              <a:buClr>
                <a:srgbClr val="AB0634"/>
              </a:buClr>
              <a:defRPr/>
            </a:pPr>
            <a:r>
              <a:rPr lang="en-GB" dirty="0">
                <a:solidFill>
                  <a:srgbClr val="425968"/>
                </a:solidFill>
              </a:rPr>
              <a:t>Transfer of shares to non-family spouse</a:t>
            </a:r>
          </a:p>
          <a:p>
            <a:pPr eaLnBrk="1" fontAlgn="auto" hangingPunct="1">
              <a:spcAft>
                <a:spcPts val="0"/>
              </a:spcAft>
              <a:buClr>
                <a:srgbClr val="AB0634"/>
              </a:buClr>
              <a:defRPr/>
            </a:pPr>
            <a:r>
              <a:rPr lang="en-GB" dirty="0">
                <a:solidFill>
                  <a:srgbClr val="425968"/>
                </a:solidFill>
              </a:rPr>
              <a:t>Exposure to liquidity analysis, resource findings</a:t>
            </a:r>
          </a:p>
          <a:p>
            <a:pPr eaLnBrk="1" fontAlgn="auto" hangingPunct="1">
              <a:spcAft>
                <a:spcPts val="0"/>
              </a:spcAft>
              <a:buClr>
                <a:srgbClr val="AB0634"/>
              </a:buClr>
              <a:defRPr/>
            </a:pPr>
            <a:r>
              <a:rPr lang="en-GB" dirty="0">
                <a:solidFill>
                  <a:srgbClr val="425968"/>
                </a:solidFill>
              </a:rPr>
              <a:t>Precedent</a:t>
            </a:r>
          </a:p>
        </p:txBody>
      </p:sp>
      <p:pic>
        <p:nvPicPr>
          <p:cNvPr id="27652" name="Picture 2" descr="C:\Users\Heather\Documents\My Dropbox\Chambers\Website and Marketing Review\Logo\PumpCourt_logo_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33375"/>
            <a:ext cx="172878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465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b="1" dirty="0"/>
              <a:t>Warnings for the litigant-shareholder</a:t>
            </a:r>
          </a:p>
        </p:txBody>
      </p:sp>
      <p:sp>
        <p:nvSpPr>
          <p:cNvPr id="3" name="Text Placeholder 2"/>
          <p:cNvSpPr>
            <a:spLocks noGrp="1"/>
          </p:cNvSpPr>
          <p:nvPr>
            <p:ph type="body" sz="half" idx="1"/>
          </p:nvPr>
        </p:nvSpPr>
        <p:spPr>
          <a:xfrm>
            <a:off x="457200" y="1600200"/>
            <a:ext cx="8229600" cy="5257800"/>
          </a:xfrm>
        </p:spPr>
        <p:txBody>
          <a:bodyPr/>
          <a:lstStyle/>
          <a:p>
            <a:r>
              <a:rPr lang="en-GB" dirty="0"/>
              <a:t>Value of shareholding taken into account in asset division</a:t>
            </a:r>
          </a:p>
          <a:p>
            <a:r>
              <a:rPr lang="en-GB" dirty="0"/>
              <a:t>Liquid vs illiquid arguments</a:t>
            </a:r>
          </a:p>
          <a:p>
            <a:r>
              <a:rPr lang="en-GB" dirty="0"/>
              <a:t>Extent of discount to be applied</a:t>
            </a:r>
          </a:p>
          <a:p>
            <a:pPr lvl="1"/>
            <a:r>
              <a:rPr lang="en-GB" dirty="0"/>
              <a:t>When will a minority discount apply?</a:t>
            </a:r>
          </a:p>
        </p:txBody>
      </p:sp>
    </p:spTree>
    <p:extLst>
      <p:ext uri="{BB962C8B-B14F-4D97-AF65-F5344CB8AC3E}">
        <p14:creationId xmlns:p14="http://schemas.microsoft.com/office/powerpoint/2010/main" val="206054436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Methods of protection (1)</a:t>
            </a:r>
          </a:p>
        </p:txBody>
      </p:sp>
      <p:sp>
        <p:nvSpPr>
          <p:cNvPr id="3" name="Text Placeholder 2"/>
          <p:cNvSpPr>
            <a:spLocks noGrp="1"/>
          </p:cNvSpPr>
          <p:nvPr>
            <p:ph type="body" sz="half" idx="1"/>
          </p:nvPr>
        </p:nvSpPr>
        <p:spPr>
          <a:xfrm>
            <a:off x="457200" y="1600200"/>
            <a:ext cx="8229600" cy="5257800"/>
          </a:xfrm>
        </p:spPr>
        <p:txBody>
          <a:bodyPr/>
          <a:lstStyle/>
          <a:p>
            <a:r>
              <a:rPr lang="en-GB" dirty="0"/>
              <a:t>All subject to tax &amp; private client advice</a:t>
            </a:r>
          </a:p>
          <a:p>
            <a:r>
              <a:rPr lang="en-GB" dirty="0"/>
              <a:t>Consider drafting of Articles of Association</a:t>
            </a:r>
          </a:p>
          <a:p>
            <a:r>
              <a:rPr lang="en-GB" dirty="0"/>
              <a:t>Control shareholder benefits/rights through Alphabet Shares</a:t>
            </a:r>
          </a:p>
        </p:txBody>
      </p:sp>
      <p:pic>
        <p:nvPicPr>
          <p:cNvPr id="3074" name="Picture 2" descr="Blackadder blow as hopes of fifth series dramatically dashed - Birmingham  Live">
            <a:extLst>
              <a:ext uri="{FF2B5EF4-FFF2-40B4-BE49-F238E27FC236}">
                <a16:creationId xmlns:a16="http://schemas.microsoft.com/office/drawing/2014/main" id="{69C2CC87-242A-644B-9DE4-D4866A7FB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29000"/>
            <a:ext cx="3905250" cy="290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33018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34450-14E1-8244-BC88-C48930CB276E}"/>
              </a:ext>
            </a:extLst>
          </p:cNvPr>
          <p:cNvSpPr>
            <a:spLocks noGrp="1"/>
          </p:cNvSpPr>
          <p:nvPr>
            <p:ph type="title"/>
          </p:nvPr>
        </p:nvSpPr>
        <p:spPr/>
        <p:txBody>
          <a:bodyPr/>
          <a:lstStyle/>
          <a:p>
            <a:r>
              <a:rPr lang="en-GB" b="1" dirty="0"/>
              <a:t>Methods of protection (2)</a:t>
            </a:r>
          </a:p>
        </p:txBody>
      </p:sp>
      <p:sp>
        <p:nvSpPr>
          <p:cNvPr id="3" name="Text Placeholder 2">
            <a:extLst>
              <a:ext uri="{FF2B5EF4-FFF2-40B4-BE49-F238E27FC236}">
                <a16:creationId xmlns:a16="http://schemas.microsoft.com/office/drawing/2014/main" id="{8489ACFE-FC61-A64A-8310-88FD1CA2F74F}"/>
              </a:ext>
            </a:extLst>
          </p:cNvPr>
          <p:cNvSpPr>
            <a:spLocks noGrp="1"/>
          </p:cNvSpPr>
          <p:nvPr>
            <p:ph type="body" sz="half" idx="1"/>
          </p:nvPr>
        </p:nvSpPr>
        <p:spPr>
          <a:xfrm>
            <a:off x="457200" y="1600200"/>
            <a:ext cx="8077200" cy="5257800"/>
          </a:xfrm>
        </p:spPr>
        <p:txBody>
          <a:bodyPr/>
          <a:lstStyle/>
          <a:p>
            <a:r>
              <a:rPr lang="en-GB" dirty="0"/>
              <a:t>Shares held by a trust</a:t>
            </a:r>
          </a:p>
          <a:p>
            <a:r>
              <a:rPr lang="en-GB" dirty="0"/>
              <a:t>Consider class of beneficiaries</a:t>
            </a:r>
          </a:p>
          <a:p>
            <a:r>
              <a:rPr lang="en-GB" dirty="0"/>
              <a:t>Consider interests – income only? Fully discretionary?</a:t>
            </a:r>
          </a:p>
          <a:p>
            <a:r>
              <a:rPr lang="en-GB" dirty="0"/>
              <a:t>Court cannot order individual to dispose of interest in a trust</a:t>
            </a:r>
          </a:p>
        </p:txBody>
      </p:sp>
      <p:pic>
        <p:nvPicPr>
          <p:cNvPr id="4098" name="Picture 2" descr="Blackadder Goes Forth - Internet Movie Firearms Database - Guns in Movies,  TV and Video Games">
            <a:extLst>
              <a:ext uri="{FF2B5EF4-FFF2-40B4-BE49-F238E27FC236}">
                <a16:creationId xmlns:a16="http://schemas.microsoft.com/office/drawing/2014/main" id="{52F79777-E5CA-454E-815A-12C09537E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4000500"/>
            <a:ext cx="3733800" cy="28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60108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26F50-0CD4-554C-BEF7-3A932370AE8D}"/>
              </a:ext>
            </a:extLst>
          </p:cNvPr>
          <p:cNvSpPr>
            <a:spLocks noGrp="1"/>
          </p:cNvSpPr>
          <p:nvPr>
            <p:ph type="title"/>
          </p:nvPr>
        </p:nvSpPr>
        <p:spPr/>
        <p:txBody>
          <a:bodyPr/>
          <a:lstStyle/>
          <a:p>
            <a:pPr algn="r"/>
            <a:r>
              <a:rPr lang="en-GB" b="1" dirty="0">
                <a:solidFill>
                  <a:srgbClr val="425968"/>
                </a:solidFill>
              </a:rPr>
              <a:t>The Trust Option: Warnings</a:t>
            </a:r>
          </a:p>
        </p:txBody>
      </p:sp>
      <p:sp>
        <p:nvSpPr>
          <p:cNvPr id="3" name="Content Placeholder 2">
            <a:extLst>
              <a:ext uri="{FF2B5EF4-FFF2-40B4-BE49-F238E27FC236}">
                <a16:creationId xmlns:a16="http://schemas.microsoft.com/office/drawing/2014/main" id="{04724EB7-9697-1546-959E-A19649FEB587}"/>
              </a:ext>
            </a:extLst>
          </p:cNvPr>
          <p:cNvSpPr>
            <a:spLocks noGrp="1"/>
          </p:cNvSpPr>
          <p:nvPr>
            <p:ph idx="1"/>
          </p:nvPr>
        </p:nvSpPr>
        <p:spPr/>
        <p:txBody>
          <a:bodyPr/>
          <a:lstStyle/>
          <a:p>
            <a:pPr>
              <a:buClr>
                <a:srgbClr val="AB0634"/>
              </a:buClr>
            </a:pPr>
            <a:r>
              <a:rPr lang="en-GB" dirty="0">
                <a:solidFill>
                  <a:srgbClr val="425968"/>
                </a:solidFill>
              </a:rPr>
              <a:t>Variation</a:t>
            </a:r>
          </a:p>
          <a:p>
            <a:pPr lvl="1">
              <a:buClr>
                <a:srgbClr val="AB0634"/>
              </a:buClr>
            </a:pPr>
            <a:r>
              <a:rPr lang="en-GB" dirty="0">
                <a:solidFill>
                  <a:srgbClr val="425968"/>
                </a:solidFill>
              </a:rPr>
              <a:t>Is it a nuptial settlement?</a:t>
            </a:r>
          </a:p>
          <a:p>
            <a:pPr>
              <a:buClr>
                <a:srgbClr val="AB0634"/>
              </a:buClr>
            </a:pPr>
            <a:r>
              <a:rPr lang="en-GB" dirty="0">
                <a:solidFill>
                  <a:srgbClr val="425968"/>
                </a:solidFill>
              </a:rPr>
              <a:t>Protection against variation</a:t>
            </a:r>
          </a:p>
          <a:p>
            <a:pPr lvl="1">
              <a:buClr>
                <a:srgbClr val="AB0634"/>
              </a:buClr>
            </a:pPr>
            <a:r>
              <a:rPr lang="en-GB" dirty="0">
                <a:solidFill>
                  <a:srgbClr val="425968"/>
                </a:solidFill>
              </a:rPr>
              <a:t>Jurisdiction of trust/trustees</a:t>
            </a:r>
          </a:p>
          <a:p>
            <a:pPr lvl="1">
              <a:buClr>
                <a:srgbClr val="AB0634"/>
              </a:buClr>
            </a:pPr>
            <a:r>
              <a:rPr lang="en-GB" dirty="0">
                <a:solidFill>
                  <a:srgbClr val="425968"/>
                </a:solidFill>
              </a:rPr>
              <a:t>Trust structure</a:t>
            </a:r>
          </a:p>
          <a:p>
            <a:pPr>
              <a:buClr>
                <a:srgbClr val="AB0634"/>
              </a:buClr>
            </a:pPr>
            <a:r>
              <a:rPr lang="en-GB" dirty="0">
                <a:solidFill>
                  <a:srgbClr val="425968"/>
                </a:solidFill>
              </a:rPr>
              <a:t>Resource</a:t>
            </a:r>
          </a:p>
          <a:p>
            <a:pPr lvl="1">
              <a:buClr>
                <a:srgbClr val="AB0634"/>
              </a:buClr>
            </a:pPr>
            <a:r>
              <a:rPr lang="en-GB" dirty="0">
                <a:solidFill>
                  <a:srgbClr val="425968"/>
                </a:solidFill>
              </a:rPr>
              <a:t>The Charman question</a:t>
            </a:r>
          </a:p>
        </p:txBody>
      </p:sp>
      <p:pic>
        <p:nvPicPr>
          <p:cNvPr id="4" name="Picture 2" descr="C:\Users\Heather\Documents\My Dropbox\Chambers\Website and Marketing Review\Logo\PumpCourt_logo_HR.jpg">
            <a:extLst>
              <a:ext uri="{FF2B5EF4-FFF2-40B4-BE49-F238E27FC236}">
                <a16:creationId xmlns:a16="http://schemas.microsoft.com/office/drawing/2014/main" id="{F4214AED-C88D-BC41-B1FE-239096EEB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33375"/>
            <a:ext cx="172878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463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C774-A260-354E-B5B4-34C6293F1046}"/>
              </a:ext>
            </a:extLst>
          </p:cNvPr>
          <p:cNvSpPr>
            <a:spLocks noGrp="1"/>
          </p:cNvSpPr>
          <p:nvPr>
            <p:ph type="title"/>
          </p:nvPr>
        </p:nvSpPr>
        <p:spPr/>
        <p:txBody>
          <a:bodyPr wrap="square" anchor="ctr">
            <a:normAutofit/>
          </a:bodyPr>
          <a:lstStyle/>
          <a:p>
            <a:pPr algn="r"/>
            <a:r>
              <a:rPr lang="en-GB" b="1" dirty="0">
                <a:solidFill>
                  <a:srgbClr val="425968"/>
                </a:solidFill>
              </a:rPr>
              <a:t>Protection only goes so far</a:t>
            </a:r>
          </a:p>
        </p:txBody>
      </p:sp>
      <p:sp>
        <p:nvSpPr>
          <p:cNvPr id="3" name="Content Placeholder 2">
            <a:extLst>
              <a:ext uri="{FF2B5EF4-FFF2-40B4-BE49-F238E27FC236}">
                <a16:creationId xmlns:a16="http://schemas.microsoft.com/office/drawing/2014/main" id="{1432689E-1AB6-3E42-933F-F056B389BC39}"/>
              </a:ext>
            </a:extLst>
          </p:cNvPr>
          <p:cNvSpPr>
            <a:spLocks noGrp="1"/>
          </p:cNvSpPr>
          <p:nvPr>
            <p:ph sz="half" idx="1"/>
          </p:nvPr>
        </p:nvSpPr>
        <p:spPr/>
        <p:txBody>
          <a:bodyPr wrap="square" anchor="t">
            <a:normAutofit/>
          </a:bodyPr>
          <a:lstStyle/>
          <a:p>
            <a:pPr>
              <a:buClr>
                <a:srgbClr val="AB0634"/>
              </a:buClr>
            </a:pPr>
            <a:r>
              <a:rPr lang="en-GB" dirty="0">
                <a:solidFill>
                  <a:srgbClr val="425968"/>
                </a:solidFill>
              </a:rPr>
              <a:t>The court will find a way if you push too hard</a:t>
            </a:r>
          </a:p>
          <a:p>
            <a:pPr lvl="1">
              <a:buClr>
                <a:srgbClr val="AB0634"/>
              </a:buClr>
            </a:pPr>
            <a:r>
              <a:rPr lang="en-GB" sz="2800" dirty="0">
                <a:solidFill>
                  <a:srgbClr val="425968"/>
                </a:solidFill>
              </a:rPr>
              <a:t>Adjourning capital claims</a:t>
            </a:r>
          </a:p>
          <a:p>
            <a:pPr lvl="1">
              <a:buClr>
                <a:srgbClr val="AB0634"/>
              </a:buClr>
            </a:pPr>
            <a:r>
              <a:rPr lang="en-GB" sz="2800" dirty="0">
                <a:solidFill>
                  <a:srgbClr val="425968"/>
                </a:solidFill>
              </a:rPr>
              <a:t>Resource findings</a:t>
            </a:r>
          </a:p>
          <a:p>
            <a:pPr lvl="1">
              <a:buClr>
                <a:srgbClr val="AB0634"/>
              </a:buClr>
            </a:pPr>
            <a:r>
              <a:rPr lang="en-GB" sz="2800" dirty="0">
                <a:solidFill>
                  <a:srgbClr val="425968"/>
                </a:solidFill>
              </a:rPr>
              <a:t>Wells sharing</a:t>
            </a:r>
          </a:p>
        </p:txBody>
      </p:sp>
      <p:pic>
        <p:nvPicPr>
          <p:cNvPr id="5122" name="Picture 2" descr="Not the Nine O'Clock News Rowan Atkinson Judge | Comedy clips, Stand up  comedy, Legal humor">
            <a:extLst>
              <a:ext uri="{FF2B5EF4-FFF2-40B4-BE49-F238E27FC236}">
                <a16:creationId xmlns:a16="http://schemas.microsoft.com/office/drawing/2014/main" id="{EA29EE25-E8A1-0C45-918B-C1D80BA171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059" r="11016" b="-1"/>
          <a:stretch/>
        </p:blipFill>
        <p:spPr bwMode="auto">
          <a:xfrm>
            <a:off x="4648200" y="1600206"/>
            <a:ext cx="4038600" cy="4525963"/>
          </a:xfrm>
          <a:prstGeom prst="rect">
            <a:avLst/>
          </a:prstGeom>
          <a:solidFill>
            <a:srgbClr val="FFFFFF"/>
          </a:solidFill>
        </p:spPr>
      </p:pic>
      <p:pic>
        <p:nvPicPr>
          <p:cNvPr id="5" name="Picture 2" descr="C:\Users\Heather\Documents\My Dropbox\Chambers\Website and Marketing Review\Logo\PumpCourt_logo_HR.jpg">
            <a:extLst>
              <a:ext uri="{FF2B5EF4-FFF2-40B4-BE49-F238E27FC236}">
                <a16:creationId xmlns:a16="http://schemas.microsoft.com/office/drawing/2014/main" id="{82E243D0-92AF-4340-AFCD-8A9D57AC7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33375"/>
            <a:ext cx="172878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536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AC27-AE42-1446-A84C-FCDF5DDB7C90}"/>
              </a:ext>
            </a:extLst>
          </p:cNvPr>
          <p:cNvSpPr>
            <a:spLocks noGrp="1"/>
          </p:cNvSpPr>
          <p:nvPr>
            <p:ph type="title"/>
          </p:nvPr>
        </p:nvSpPr>
        <p:spPr/>
        <p:txBody>
          <a:bodyPr/>
          <a:lstStyle/>
          <a:p>
            <a:r>
              <a:rPr lang="en-GB" b="1" dirty="0">
                <a:solidFill>
                  <a:srgbClr val="425968"/>
                </a:solidFill>
              </a:rPr>
              <a:t>Conclusion</a:t>
            </a:r>
          </a:p>
        </p:txBody>
      </p:sp>
      <p:sp>
        <p:nvSpPr>
          <p:cNvPr id="3" name="Content Placeholder 2">
            <a:extLst>
              <a:ext uri="{FF2B5EF4-FFF2-40B4-BE49-F238E27FC236}">
                <a16:creationId xmlns:a16="http://schemas.microsoft.com/office/drawing/2014/main" id="{447C59E6-AFF7-AC49-8E27-94307B619DE3}"/>
              </a:ext>
            </a:extLst>
          </p:cNvPr>
          <p:cNvSpPr>
            <a:spLocks noGrp="1"/>
          </p:cNvSpPr>
          <p:nvPr>
            <p:ph idx="1"/>
          </p:nvPr>
        </p:nvSpPr>
        <p:spPr/>
        <p:txBody>
          <a:bodyPr/>
          <a:lstStyle/>
          <a:p>
            <a:pPr>
              <a:buClr>
                <a:srgbClr val="AB0634"/>
              </a:buClr>
            </a:pPr>
            <a:r>
              <a:rPr lang="en-GB" dirty="0">
                <a:solidFill>
                  <a:srgbClr val="425968"/>
                </a:solidFill>
              </a:rPr>
              <a:t>2 distinct issues:</a:t>
            </a:r>
          </a:p>
          <a:p>
            <a:pPr lvl="1">
              <a:buClr>
                <a:srgbClr val="AB0634"/>
              </a:buClr>
            </a:pPr>
            <a:r>
              <a:rPr lang="en-GB" dirty="0">
                <a:solidFill>
                  <a:srgbClr val="425968"/>
                </a:solidFill>
              </a:rPr>
              <a:t>Capital value of shareholding</a:t>
            </a:r>
          </a:p>
          <a:p>
            <a:pPr lvl="1">
              <a:buClr>
                <a:srgbClr val="AB0634"/>
              </a:buClr>
            </a:pPr>
            <a:r>
              <a:rPr lang="en-GB" dirty="0">
                <a:solidFill>
                  <a:srgbClr val="425968"/>
                </a:solidFill>
              </a:rPr>
              <a:t>Income stream</a:t>
            </a:r>
          </a:p>
          <a:p>
            <a:pPr>
              <a:buClr>
                <a:srgbClr val="AB0634"/>
              </a:buClr>
            </a:pPr>
            <a:r>
              <a:rPr lang="en-GB" dirty="0">
                <a:solidFill>
                  <a:srgbClr val="425968"/>
                </a:solidFill>
              </a:rPr>
              <a:t>Income vulnerable</a:t>
            </a:r>
          </a:p>
          <a:p>
            <a:pPr>
              <a:buClr>
                <a:srgbClr val="AB0634"/>
              </a:buClr>
            </a:pPr>
            <a:r>
              <a:rPr lang="en-GB" dirty="0">
                <a:solidFill>
                  <a:srgbClr val="425968"/>
                </a:solidFill>
              </a:rPr>
              <a:t>Trust can offer protection to capital value</a:t>
            </a:r>
          </a:p>
        </p:txBody>
      </p:sp>
      <p:pic>
        <p:nvPicPr>
          <p:cNvPr id="4" name="Picture 2" descr="C:\Users\Heather\Documents\My Dropbox\Chambers\Website and Marketing Review\Logo\PumpCourt_logo_HR.jpg">
            <a:extLst>
              <a:ext uri="{FF2B5EF4-FFF2-40B4-BE49-F238E27FC236}">
                <a16:creationId xmlns:a16="http://schemas.microsoft.com/office/drawing/2014/main" id="{6B403387-3BF3-694C-93B4-FD8F45669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33375"/>
            <a:ext cx="172878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437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484F6-4598-EB4B-833D-4991872F7D9F}"/>
              </a:ext>
            </a:extLst>
          </p:cNvPr>
          <p:cNvSpPr>
            <a:spLocks noGrp="1"/>
          </p:cNvSpPr>
          <p:nvPr>
            <p:ph type="title"/>
          </p:nvPr>
        </p:nvSpPr>
        <p:spPr/>
        <p:txBody>
          <a:bodyPr/>
          <a:lstStyle/>
          <a:p>
            <a:r>
              <a:rPr lang="en-GB" b="1" dirty="0">
                <a:solidFill>
                  <a:srgbClr val="425968"/>
                </a:solidFill>
              </a:rPr>
              <a:t>Thank you for listening!</a:t>
            </a:r>
          </a:p>
        </p:txBody>
      </p:sp>
      <p:sp>
        <p:nvSpPr>
          <p:cNvPr id="3" name="Content Placeholder 2">
            <a:extLst>
              <a:ext uri="{FF2B5EF4-FFF2-40B4-BE49-F238E27FC236}">
                <a16:creationId xmlns:a16="http://schemas.microsoft.com/office/drawing/2014/main" id="{32CBB93A-8914-F949-8ADD-ED182ACA59B9}"/>
              </a:ext>
            </a:extLst>
          </p:cNvPr>
          <p:cNvSpPr>
            <a:spLocks noGrp="1"/>
          </p:cNvSpPr>
          <p:nvPr>
            <p:ph idx="1"/>
          </p:nvPr>
        </p:nvSpPr>
        <p:spPr/>
        <p:txBody>
          <a:bodyPr/>
          <a:lstStyle/>
          <a:p>
            <a:pPr>
              <a:buClr>
                <a:srgbClr val="AB0634"/>
              </a:buClr>
            </a:pPr>
            <a:r>
              <a:rPr lang="en-GB" dirty="0">
                <a:solidFill>
                  <a:srgbClr val="425968"/>
                </a:solidFill>
              </a:rPr>
              <a:t>m.ablett@pumpcourtchambers.com</a:t>
            </a:r>
          </a:p>
          <a:p>
            <a:pPr>
              <a:buClr>
                <a:srgbClr val="AB0634"/>
              </a:buClr>
            </a:pPr>
            <a:r>
              <a:rPr lang="en-GB" dirty="0">
                <a:solidFill>
                  <a:srgbClr val="425968"/>
                </a:solidFill>
              </a:rPr>
              <a:t>020 7353 0711</a:t>
            </a:r>
          </a:p>
        </p:txBody>
      </p:sp>
    </p:spTree>
    <p:extLst>
      <p:ext uri="{BB962C8B-B14F-4D97-AF65-F5344CB8AC3E}">
        <p14:creationId xmlns:p14="http://schemas.microsoft.com/office/powerpoint/2010/main" val="925585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AEB4396B-FE1F-3148-9126-5CDCE1A055F4}"/>
              </a:ext>
            </a:extLst>
          </p:cNvPr>
          <p:cNvSpPr>
            <a:spLocks noGrp="1"/>
          </p:cNvSpPr>
          <p:nvPr>
            <p:ph type="ctrTitle"/>
          </p:nvPr>
        </p:nvSpPr>
        <p:spPr>
          <a:xfrm>
            <a:off x="706438" y="1744663"/>
            <a:ext cx="7772400" cy="1470025"/>
          </a:xfrm>
        </p:spPr>
        <p:txBody>
          <a:bodyPr>
            <a:normAutofit/>
          </a:bodyPr>
          <a:lstStyle/>
          <a:p>
            <a:pPr lvl="0" hangingPunct="0">
              <a:spcBef>
                <a:spcPts val="0"/>
              </a:spcBef>
              <a:defRPr sz="4400"/>
            </a:pPr>
            <a:r>
              <a:rPr lang="en-GB" sz="2700" b="1" dirty="0">
                <a:solidFill>
                  <a:srgbClr val="425968"/>
                </a:solidFill>
              </a:rPr>
              <a:t>Wealth protection on divorce: </a:t>
            </a:r>
            <a:br>
              <a:rPr lang="en-GB" sz="2700" b="1" dirty="0">
                <a:solidFill>
                  <a:srgbClr val="425968"/>
                </a:solidFill>
              </a:rPr>
            </a:br>
            <a:r>
              <a:rPr lang="en-GB" sz="2700" b="1" dirty="0">
                <a:solidFill>
                  <a:srgbClr val="425968"/>
                </a:solidFill>
              </a:rPr>
              <a:t>Practical steps to reduce risk</a:t>
            </a:r>
            <a:br>
              <a:rPr lang="en-GB" b="1" kern="0" dirty="0">
                <a:solidFill>
                  <a:srgbClr val="425968"/>
                </a:solidFill>
                <a:cs typeface="Calibri"/>
                <a:sym typeface="Calibri"/>
              </a:rPr>
            </a:br>
            <a:r>
              <a:rPr lang="en-GB" sz="2800" b="1" kern="0" dirty="0">
                <a:solidFill>
                  <a:srgbClr val="7E919F"/>
                </a:solidFill>
                <a:cs typeface="Calibri"/>
                <a:sym typeface="Calibri"/>
              </a:rPr>
              <a:t>Tara Lyons</a:t>
            </a:r>
          </a:p>
        </p:txBody>
      </p:sp>
      <p:pic>
        <p:nvPicPr>
          <p:cNvPr id="7171" name="Picture 2" descr="C:\Users\Heather\Documents\My Dropbox\Chambers\Website and Marketing Review\Logo\PumpCourt_logo_HR.jpg">
            <a:extLst>
              <a:ext uri="{FF2B5EF4-FFF2-40B4-BE49-F238E27FC236}">
                <a16:creationId xmlns:a16="http://schemas.microsoft.com/office/drawing/2014/main" id="{96575076-4EFB-634C-B55F-D02A202B4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333375"/>
            <a:ext cx="3352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110">
            <a:extLst>
              <a:ext uri="{FF2B5EF4-FFF2-40B4-BE49-F238E27FC236}">
                <a16:creationId xmlns:a16="http://schemas.microsoft.com/office/drawing/2014/main" id="{A375E2B4-11AF-C948-BE04-9D826DAA313E}"/>
              </a:ext>
            </a:extLst>
          </p:cNvPr>
          <p:cNvSpPr/>
          <p:nvPr/>
        </p:nvSpPr>
        <p:spPr>
          <a:xfrm>
            <a:off x="671939" y="6339681"/>
            <a:ext cx="7920037" cy="369887"/>
          </a:xfrm>
          <a:prstGeom prst="rect">
            <a:avLst/>
          </a:prstGeom>
          <a:ln w="12700">
            <a:miter lim="400000"/>
          </a:ln>
          <a:extLst>
            <a:ext uri="{C572A759-6A51-4108-AA02-DFA0A04FC94B}"/>
          </a:extLst>
        </p:spPr>
        <p:txBody>
          <a:bodyPr lIns="45719" rIns="45719">
            <a:spAutoFit/>
          </a:bodyPr>
          <a:lstStyle>
            <a:lvl1pPr algn="ctr">
              <a:defRPr>
                <a:solidFill>
                  <a:srgbClr val="808080"/>
                </a:solidFill>
              </a:defRPr>
            </a:lvl1pPr>
          </a:lstStyle>
          <a:p>
            <a:pPr defTabSz="457200" eaLnBrk="1" fontAlgn="auto">
              <a:spcBef>
                <a:spcPts val="0"/>
              </a:spcBef>
              <a:spcAft>
                <a:spcPts val="0"/>
              </a:spcAft>
              <a:defRPr>
                <a:solidFill>
                  <a:srgbClr val="000000"/>
                </a:solidFill>
              </a:defRPr>
            </a:pPr>
            <a:r>
              <a:rPr lang="en-GB" kern="0" dirty="0">
                <a:solidFill>
                  <a:srgbClr val="7E919F"/>
                </a:solidFill>
                <a:latin typeface="Calibri"/>
                <a:ea typeface="+mn-ea"/>
                <a:cs typeface="Calibri"/>
                <a:sym typeface="Calibri"/>
              </a:rPr>
              <a:t>www.</a:t>
            </a:r>
            <a:r>
              <a:rPr kern="0" dirty="0">
                <a:solidFill>
                  <a:srgbClr val="7E919F"/>
                </a:solidFill>
                <a:latin typeface="Calibri"/>
                <a:ea typeface="+mn-ea"/>
                <a:cs typeface="Calibri"/>
                <a:sym typeface="Calibri"/>
              </a:rPr>
              <a:t>pumpcourtchambers.com</a:t>
            </a:r>
          </a:p>
        </p:txBody>
      </p:sp>
      <p:pic>
        <p:nvPicPr>
          <p:cNvPr id="7173" name="Picture 6">
            <a:extLst>
              <a:ext uri="{FF2B5EF4-FFF2-40B4-BE49-F238E27FC236}">
                <a16:creationId xmlns:a16="http://schemas.microsoft.com/office/drawing/2014/main" id="{F77804A1-FECF-C540-ABB8-A5DAE3087E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16275"/>
            <a:ext cx="82296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24934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13DA-01F6-1B4E-A80F-8DF342505C51}"/>
              </a:ext>
            </a:extLst>
          </p:cNvPr>
          <p:cNvSpPr>
            <a:spLocks noGrp="1"/>
          </p:cNvSpPr>
          <p:nvPr>
            <p:ph type="title"/>
          </p:nvPr>
        </p:nvSpPr>
        <p:spPr>
          <a:xfrm>
            <a:off x="457200" y="274638"/>
            <a:ext cx="8229600" cy="850106"/>
          </a:xfrm>
        </p:spPr>
        <p:txBody>
          <a:bodyPr>
            <a:normAutofit/>
          </a:bodyPr>
          <a:lstStyle/>
          <a:p>
            <a:r>
              <a:rPr lang="en-GB" sz="2400" b="1" dirty="0">
                <a:solidFill>
                  <a:srgbClr val="425968"/>
                </a:solidFill>
              </a:rPr>
              <a:t>Wealth protection on divorce: Practical steps to reduce risk</a:t>
            </a:r>
            <a:br>
              <a:rPr lang="en-GB" sz="2400" b="1" dirty="0">
                <a:solidFill>
                  <a:srgbClr val="425968"/>
                </a:solidFill>
                <a:latin typeface="Arial" charset="0"/>
                <a:ea typeface="Arial" charset="0"/>
                <a:cs typeface="Arial" charset="0"/>
              </a:rPr>
            </a:br>
            <a:endParaRPr lang="en-US" sz="2400" dirty="0">
              <a:solidFill>
                <a:srgbClr val="425968"/>
              </a:solidFill>
            </a:endParaRPr>
          </a:p>
        </p:txBody>
      </p:sp>
      <p:sp>
        <p:nvSpPr>
          <p:cNvPr id="3" name="Content Placeholder 2">
            <a:extLst>
              <a:ext uri="{FF2B5EF4-FFF2-40B4-BE49-F238E27FC236}">
                <a16:creationId xmlns:a16="http://schemas.microsoft.com/office/drawing/2014/main" id="{6C5BDFE2-3445-A448-81A9-8AA155A4FE75}"/>
              </a:ext>
            </a:extLst>
          </p:cNvPr>
          <p:cNvSpPr>
            <a:spLocks noGrp="1"/>
          </p:cNvSpPr>
          <p:nvPr>
            <p:ph idx="1"/>
          </p:nvPr>
        </p:nvSpPr>
        <p:spPr>
          <a:xfrm>
            <a:off x="457200" y="1124744"/>
            <a:ext cx="8229600" cy="5112568"/>
          </a:xfrm>
        </p:spPr>
        <p:txBody>
          <a:bodyPr>
            <a:noAutofit/>
          </a:bodyPr>
          <a:lstStyle/>
          <a:p>
            <a:pPr marL="0" indent="0">
              <a:buClr>
                <a:srgbClr val="AB0634"/>
              </a:buClr>
              <a:buNone/>
            </a:pPr>
            <a:r>
              <a:rPr lang="en-GB" sz="2800" b="1" dirty="0">
                <a:solidFill>
                  <a:srgbClr val="425968"/>
                </a:solidFill>
              </a:rPr>
              <a:t>Between us we will look at</a:t>
            </a:r>
            <a:r>
              <a:rPr lang="en-GB" sz="2800" dirty="0">
                <a:solidFill>
                  <a:srgbClr val="425968"/>
                </a:solidFill>
              </a:rPr>
              <a:t>:</a:t>
            </a:r>
          </a:p>
          <a:p>
            <a:pPr>
              <a:buClr>
                <a:srgbClr val="AB0634"/>
              </a:buClr>
            </a:pPr>
            <a:r>
              <a:rPr lang="en-GB" sz="2800" dirty="0">
                <a:solidFill>
                  <a:srgbClr val="425968"/>
                </a:solidFill>
              </a:rPr>
              <a:t>Pre and post-nuptial agreements</a:t>
            </a:r>
          </a:p>
          <a:p>
            <a:pPr>
              <a:buClr>
                <a:srgbClr val="AB0634"/>
              </a:buClr>
            </a:pPr>
            <a:r>
              <a:rPr lang="en-GB" sz="2800" dirty="0">
                <a:solidFill>
                  <a:srgbClr val="425968"/>
                </a:solidFill>
              </a:rPr>
              <a:t>“</a:t>
            </a:r>
            <a:r>
              <a:rPr lang="en-GB" sz="2800" i="1" dirty="0">
                <a:solidFill>
                  <a:srgbClr val="425968"/>
                </a:solidFill>
              </a:rPr>
              <a:t>Matrimonial-ising</a:t>
            </a:r>
            <a:r>
              <a:rPr lang="en-GB" sz="2800" dirty="0">
                <a:solidFill>
                  <a:srgbClr val="425968"/>
                </a:solidFill>
              </a:rPr>
              <a:t>” assets</a:t>
            </a:r>
          </a:p>
          <a:p>
            <a:pPr>
              <a:buClr>
                <a:srgbClr val="AB0634"/>
              </a:buClr>
            </a:pPr>
            <a:r>
              <a:rPr lang="en-GB" sz="2800" dirty="0">
                <a:solidFill>
                  <a:srgbClr val="425968"/>
                </a:solidFill>
              </a:rPr>
              <a:t>Post-separation issues</a:t>
            </a:r>
          </a:p>
          <a:p>
            <a:pPr>
              <a:buClr>
                <a:srgbClr val="AB0634"/>
              </a:buClr>
            </a:pPr>
            <a:r>
              <a:rPr lang="en-GB" sz="2800" dirty="0">
                <a:solidFill>
                  <a:srgbClr val="425968"/>
                </a:solidFill>
              </a:rPr>
              <a:t>Tax considerations including post-separation transfers and CGT</a:t>
            </a:r>
          </a:p>
          <a:p>
            <a:pPr>
              <a:buClr>
                <a:srgbClr val="AB0634"/>
              </a:buClr>
            </a:pPr>
            <a:r>
              <a:rPr lang="en-GB" sz="2800" dirty="0">
                <a:solidFill>
                  <a:srgbClr val="425968"/>
                </a:solidFill>
              </a:rPr>
              <a:t>Family companies: including holding shares in trusts, offshore entities and minority discounts</a:t>
            </a:r>
          </a:p>
          <a:p>
            <a:pPr>
              <a:buClr>
                <a:srgbClr val="AB0634"/>
              </a:buClr>
            </a:pPr>
            <a:r>
              <a:rPr lang="en-GB" sz="2800" dirty="0">
                <a:solidFill>
                  <a:srgbClr val="425968"/>
                </a:solidFill>
              </a:rPr>
              <a:t>Legacy: new wills, lifetime gifts, creating trusts and mitigating IHT</a:t>
            </a:r>
            <a:endParaRPr lang="en-US" sz="2800" dirty="0">
              <a:solidFill>
                <a:srgbClr val="425968"/>
              </a:solidFill>
            </a:endParaRPr>
          </a:p>
        </p:txBody>
      </p:sp>
      <p:pic>
        <p:nvPicPr>
          <p:cNvPr id="5" name="Picture 2" descr="C:\Users\Heather\Documents\My Dropbox\Chambers\Website and Marketing Review\Logo\PumpCourt_logo_HR.jpg">
            <a:extLst>
              <a:ext uri="{FF2B5EF4-FFF2-40B4-BE49-F238E27FC236}">
                <a16:creationId xmlns:a16="http://schemas.microsoft.com/office/drawing/2014/main" id="{6713429F-8C3D-2741-8E9B-47A947C6C964}"/>
              </a:ext>
            </a:extLst>
          </p:cNvPr>
          <p:cNvPicPr>
            <a:picLocks noChangeAspect="1" noChangeArrowheads="1"/>
          </p:cNvPicPr>
          <p:nvPr/>
        </p:nvPicPr>
        <p:blipFill>
          <a:blip r:embed="rId2" cstate="print"/>
          <a:srcRect/>
          <a:stretch>
            <a:fillRect/>
          </a:stretch>
        </p:blipFill>
        <p:spPr bwMode="auto">
          <a:xfrm>
            <a:off x="6876256" y="5733255"/>
            <a:ext cx="1763334" cy="736273"/>
          </a:xfrm>
          <a:prstGeom prst="rect">
            <a:avLst/>
          </a:prstGeom>
          <a:noFill/>
        </p:spPr>
      </p:pic>
    </p:spTree>
    <p:extLst>
      <p:ext uri="{BB962C8B-B14F-4D97-AF65-F5344CB8AC3E}">
        <p14:creationId xmlns:p14="http://schemas.microsoft.com/office/powerpoint/2010/main" val="1055982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56" y="260648"/>
            <a:ext cx="8229600" cy="835369"/>
          </a:xfrm>
        </p:spPr>
        <p:txBody>
          <a:bodyPr>
            <a:normAutofit/>
          </a:bodyPr>
          <a:lstStyle/>
          <a:p>
            <a:r>
              <a:rPr lang="en-GB" b="1" dirty="0">
                <a:solidFill>
                  <a:srgbClr val="425968"/>
                </a:solidFill>
                <a:latin typeface="Arial" charset="0"/>
                <a:ea typeface="Arial" charset="0"/>
                <a:cs typeface="Arial" charset="0"/>
              </a:rPr>
              <a:t>Wills</a:t>
            </a:r>
          </a:p>
        </p:txBody>
      </p:sp>
      <p:sp>
        <p:nvSpPr>
          <p:cNvPr id="5" name="TextBox 4"/>
          <p:cNvSpPr txBox="1"/>
          <p:nvPr/>
        </p:nvSpPr>
        <p:spPr>
          <a:xfrm>
            <a:off x="676468" y="4293096"/>
            <a:ext cx="7992888" cy="369332"/>
          </a:xfrm>
          <a:prstGeom prst="rect">
            <a:avLst/>
          </a:prstGeom>
          <a:noFill/>
        </p:spPr>
        <p:txBody>
          <a:bodyPr wrap="square" rtlCol="0">
            <a:spAutoFit/>
          </a:bodyPr>
          <a:lstStyle/>
          <a:p>
            <a:endParaRPr lang="en-GB" dirty="0"/>
          </a:p>
        </p:txBody>
      </p:sp>
      <p:sp>
        <p:nvSpPr>
          <p:cNvPr id="12" name="TextBox 11">
            <a:extLst>
              <a:ext uri="{FF2B5EF4-FFF2-40B4-BE49-F238E27FC236}">
                <a16:creationId xmlns:a16="http://schemas.microsoft.com/office/drawing/2014/main" id="{ABC3F270-5A54-1F44-801E-697E3A76BDF3}"/>
              </a:ext>
            </a:extLst>
          </p:cNvPr>
          <p:cNvSpPr txBox="1"/>
          <p:nvPr/>
        </p:nvSpPr>
        <p:spPr>
          <a:xfrm>
            <a:off x="899593" y="1268760"/>
            <a:ext cx="7272808" cy="3108543"/>
          </a:xfrm>
          <a:prstGeom prst="rect">
            <a:avLst/>
          </a:prstGeom>
          <a:noFill/>
        </p:spPr>
        <p:txBody>
          <a:bodyPr wrap="square" rtlCol="0">
            <a:spAutoFit/>
          </a:bodyPr>
          <a:lstStyle/>
          <a:p>
            <a:r>
              <a:rPr lang="en-US" sz="2800" dirty="0">
                <a:solidFill>
                  <a:srgbClr val="425968"/>
                </a:solidFill>
              </a:rPr>
              <a:t>Important to consider impact of marriage and divorce on a person’s will. </a:t>
            </a:r>
          </a:p>
          <a:p>
            <a:endParaRPr lang="en-US" sz="2800" dirty="0">
              <a:solidFill>
                <a:srgbClr val="425968"/>
              </a:solidFill>
            </a:endParaRPr>
          </a:p>
          <a:p>
            <a:r>
              <a:rPr lang="en-US" sz="2800" dirty="0">
                <a:solidFill>
                  <a:srgbClr val="425968"/>
                </a:solidFill>
              </a:rPr>
              <a:t>There are important changes upon marriage </a:t>
            </a:r>
            <a:r>
              <a:rPr lang="en-US" sz="2800" b="1" u="sng" dirty="0">
                <a:solidFill>
                  <a:srgbClr val="425968"/>
                </a:solidFill>
              </a:rPr>
              <a:t>and</a:t>
            </a:r>
            <a:r>
              <a:rPr lang="en-US" sz="2800" dirty="0">
                <a:solidFill>
                  <a:srgbClr val="425968"/>
                </a:solidFill>
              </a:rPr>
              <a:t> divorce</a:t>
            </a:r>
          </a:p>
          <a:p>
            <a:endParaRPr lang="en-US" sz="2800" dirty="0">
              <a:solidFill>
                <a:srgbClr val="425968"/>
              </a:solidFill>
            </a:endParaRPr>
          </a:p>
          <a:p>
            <a:r>
              <a:rPr lang="en-US" sz="2800" dirty="0">
                <a:solidFill>
                  <a:srgbClr val="425968"/>
                </a:solidFill>
              </a:rPr>
              <a:t>Work together with private client team</a:t>
            </a:r>
          </a:p>
        </p:txBody>
      </p:sp>
      <p:pic>
        <p:nvPicPr>
          <p:cNvPr id="7" name="Picture 2" descr="C:\Users\Heather\Documents\My Dropbox\Chambers\Website and Marketing Review\Logo\PumpCourt_logo_HR.jpg">
            <a:extLst>
              <a:ext uri="{FF2B5EF4-FFF2-40B4-BE49-F238E27FC236}">
                <a16:creationId xmlns:a16="http://schemas.microsoft.com/office/drawing/2014/main" id="{E7E1B9D8-5ABD-EE47-808C-EBCD39491A41}"/>
              </a:ext>
            </a:extLst>
          </p:cNvPr>
          <p:cNvPicPr>
            <a:picLocks noChangeAspect="1" noChangeArrowheads="1"/>
          </p:cNvPicPr>
          <p:nvPr/>
        </p:nvPicPr>
        <p:blipFill>
          <a:blip r:embed="rId3"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1042973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B032-03C4-664C-AF9A-C96D8751E83A}"/>
              </a:ext>
            </a:extLst>
          </p:cNvPr>
          <p:cNvSpPr>
            <a:spLocks noGrp="1"/>
          </p:cNvSpPr>
          <p:nvPr>
            <p:ph type="title"/>
          </p:nvPr>
        </p:nvSpPr>
        <p:spPr/>
        <p:txBody>
          <a:bodyPr/>
          <a:lstStyle/>
          <a:p>
            <a:r>
              <a:rPr lang="en-US" b="1" dirty="0">
                <a:solidFill>
                  <a:srgbClr val="425968"/>
                </a:solidFill>
              </a:rPr>
              <a:t>Marriage</a:t>
            </a:r>
            <a:r>
              <a:rPr lang="en-US" dirty="0"/>
              <a:t> </a:t>
            </a:r>
          </a:p>
        </p:txBody>
      </p:sp>
      <p:sp>
        <p:nvSpPr>
          <p:cNvPr id="3" name="Content Placeholder 2">
            <a:extLst>
              <a:ext uri="{FF2B5EF4-FFF2-40B4-BE49-F238E27FC236}">
                <a16:creationId xmlns:a16="http://schemas.microsoft.com/office/drawing/2014/main" id="{1EDB7F36-8B5A-BC46-ACBC-4AD32DBD7F17}"/>
              </a:ext>
            </a:extLst>
          </p:cNvPr>
          <p:cNvSpPr>
            <a:spLocks noGrp="1"/>
          </p:cNvSpPr>
          <p:nvPr>
            <p:ph idx="1"/>
          </p:nvPr>
        </p:nvSpPr>
        <p:spPr/>
        <p:txBody>
          <a:bodyPr>
            <a:normAutofit fontScale="92500" lnSpcReduction="20000"/>
          </a:bodyPr>
          <a:lstStyle/>
          <a:p>
            <a:pPr>
              <a:buClr>
                <a:srgbClr val="AB0634"/>
              </a:buClr>
            </a:pPr>
            <a:r>
              <a:rPr lang="en-US" dirty="0">
                <a:solidFill>
                  <a:srgbClr val="425968"/>
                </a:solidFill>
              </a:rPr>
              <a:t>Pre-existing will is automatically revoked. If individual does not make another will then they are regarded as intestate.</a:t>
            </a:r>
          </a:p>
          <a:p>
            <a:pPr lvl="1">
              <a:buClr>
                <a:srgbClr val="AB0634"/>
              </a:buClr>
            </a:pPr>
            <a:r>
              <a:rPr lang="en-US" dirty="0">
                <a:solidFill>
                  <a:srgbClr val="425968"/>
                </a:solidFill>
              </a:rPr>
              <a:t>Consider who would be entitled under Intestacy rules</a:t>
            </a:r>
          </a:p>
          <a:p>
            <a:pPr lvl="1">
              <a:buClr>
                <a:srgbClr val="AB0634"/>
              </a:buClr>
            </a:pPr>
            <a:r>
              <a:rPr lang="en-US" dirty="0">
                <a:solidFill>
                  <a:srgbClr val="425968"/>
                </a:solidFill>
              </a:rPr>
              <a:t>Bear in mind potential claims under the Inheritance (Family and Dependants) Act 1975 (“the 1975 Act”)</a:t>
            </a:r>
          </a:p>
          <a:p>
            <a:pPr>
              <a:buClr>
                <a:srgbClr val="AB0634"/>
              </a:buClr>
            </a:pPr>
            <a:r>
              <a:rPr lang="en-US" dirty="0">
                <a:solidFill>
                  <a:srgbClr val="425968"/>
                </a:solidFill>
              </a:rPr>
              <a:t>However, will can be made in contemplation of marriage and include a clause preventing revocation. Important to check this with client. </a:t>
            </a:r>
          </a:p>
          <a:p>
            <a:pPr>
              <a:buClr>
                <a:srgbClr val="AB0634"/>
              </a:buClr>
            </a:pPr>
            <a:r>
              <a:rPr lang="en-US" dirty="0">
                <a:solidFill>
                  <a:srgbClr val="425968"/>
                </a:solidFill>
              </a:rPr>
              <a:t>Have an eye to foreign property, does client need a foreign will?</a:t>
            </a:r>
          </a:p>
        </p:txBody>
      </p:sp>
      <p:pic>
        <p:nvPicPr>
          <p:cNvPr id="5" name="Picture 2" descr="C:\Users\Heather\Documents\My Dropbox\Chambers\Website and Marketing Review\Logo\PumpCourt_logo_HR.jpg">
            <a:extLst>
              <a:ext uri="{FF2B5EF4-FFF2-40B4-BE49-F238E27FC236}">
                <a16:creationId xmlns:a16="http://schemas.microsoft.com/office/drawing/2014/main" id="{EE8AD663-8AFF-A548-BF15-69405A30F5E5}"/>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3903451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Heather\Documents\My Dropbox\Chambers\Website and Marketing Review\Logo\PumpCourt_logo_HR.jpg">
            <a:extLst>
              <a:ext uri="{FF2B5EF4-FFF2-40B4-BE49-F238E27FC236}">
                <a16:creationId xmlns:a16="http://schemas.microsoft.com/office/drawing/2014/main" id="{FD6464EE-549E-C849-9F76-EE36AC850BC6}"/>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
        <p:nvSpPr>
          <p:cNvPr id="2" name="Title 1">
            <a:extLst>
              <a:ext uri="{FF2B5EF4-FFF2-40B4-BE49-F238E27FC236}">
                <a16:creationId xmlns:a16="http://schemas.microsoft.com/office/drawing/2014/main" id="{79356177-959F-D549-B2FB-594C43867091}"/>
              </a:ext>
            </a:extLst>
          </p:cNvPr>
          <p:cNvSpPr>
            <a:spLocks noGrp="1"/>
          </p:cNvSpPr>
          <p:nvPr>
            <p:ph type="title"/>
          </p:nvPr>
        </p:nvSpPr>
        <p:spPr/>
        <p:txBody>
          <a:bodyPr/>
          <a:lstStyle/>
          <a:p>
            <a:r>
              <a:rPr lang="en-US" b="1" dirty="0">
                <a:solidFill>
                  <a:srgbClr val="425968"/>
                </a:solidFill>
              </a:rPr>
              <a:t>Divorce</a:t>
            </a:r>
          </a:p>
        </p:txBody>
      </p:sp>
      <p:sp>
        <p:nvSpPr>
          <p:cNvPr id="3" name="Content Placeholder 2">
            <a:extLst>
              <a:ext uri="{FF2B5EF4-FFF2-40B4-BE49-F238E27FC236}">
                <a16:creationId xmlns:a16="http://schemas.microsoft.com/office/drawing/2014/main" id="{87704313-907C-2B4B-B334-2EE9BC87F99C}"/>
              </a:ext>
            </a:extLst>
          </p:cNvPr>
          <p:cNvSpPr>
            <a:spLocks noGrp="1"/>
          </p:cNvSpPr>
          <p:nvPr>
            <p:ph idx="1"/>
          </p:nvPr>
        </p:nvSpPr>
        <p:spPr/>
        <p:txBody>
          <a:bodyPr>
            <a:normAutofit fontScale="70000" lnSpcReduction="20000"/>
          </a:bodyPr>
          <a:lstStyle/>
          <a:p>
            <a:pPr marL="0" indent="0">
              <a:buNone/>
            </a:pPr>
            <a:r>
              <a:rPr lang="en-US" dirty="0">
                <a:solidFill>
                  <a:srgbClr val="425968"/>
                </a:solidFill>
              </a:rPr>
              <a:t>Upon divorce, a will is not automatically revoked. The will continues to exist however divorce changes the way the former spouse is treated. </a:t>
            </a:r>
          </a:p>
          <a:p>
            <a:pPr marL="0" indent="0">
              <a:buNone/>
            </a:pPr>
            <a:endParaRPr lang="en-US" dirty="0">
              <a:solidFill>
                <a:srgbClr val="425968"/>
              </a:solidFill>
            </a:endParaRPr>
          </a:p>
          <a:p>
            <a:pPr marL="0" indent="0">
              <a:buNone/>
            </a:pPr>
            <a:r>
              <a:rPr lang="en-US" dirty="0">
                <a:solidFill>
                  <a:srgbClr val="425968"/>
                </a:solidFill>
              </a:rPr>
              <a:t>Section 18A of the Wills Act 1837 (as amended) provides that: </a:t>
            </a:r>
          </a:p>
          <a:p>
            <a:pPr marL="0" indent="0">
              <a:buNone/>
            </a:pPr>
            <a:r>
              <a:rPr lang="en-GB" dirty="0">
                <a:solidFill>
                  <a:srgbClr val="AB0634"/>
                </a:solidFill>
              </a:rPr>
              <a:t>(1) </a:t>
            </a:r>
            <a:r>
              <a:rPr lang="en-GB" dirty="0">
                <a:solidFill>
                  <a:srgbClr val="425968"/>
                </a:solidFill>
              </a:rPr>
              <a:t>Where, after a testator has made a will, a decree of a court of civil jurisdiction in England and dissolves or annuls his marriage</a:t>
            </a:r>
            <a:r>
              <a:rPr lang="en-GB" b="1" dirty="0">
                <a:solidFill>
                  <a:srgbClr val="425968"/>
                </a:solidFill>
              </a:rPr>
              <a:t> …. </a:t>
            </a:r>
            <a:endParaRPr lang="en-GB" dirty="0">
              <a:solidFill>
                <a:srgbClr val="425968"/>
              </a:solidFill>
            </a:endParaRPr>
          </a:p>
          <a:p>
            <a:pPr marL="0" indent="0">
              <a:buNone/>
            </a:pPr>
            <a:r>
              <a:rPr lang="en-GB" dirty="0">
                <a:solidFill>
                  <a:srgbClr val="AB0634"/>
                </a:solidFill>
              </a:rPr>
              <a:t>(a) </a:t>
            </a:r>
            <a:r>
              <a:rPr lang="en-GB" dirty="0">
                <a:solidFill>
                  <a:srgbClr val="425968"/>
                </a:solidFill>
              </a:rPr>
              <a:t>provisions of the will appointing executors or trustees or conferring a power of appointment, if they appoint or confer the power on the former spouse, shall take effect as if the former spouse had died on the date on which the marriage is dissolved or annulled, and </a:t>
            </a:r>
          </a:p>
          <a:p>
            <a:pPr marL="0" indent="0">
              <a:buNone/>
            </a:pPr>
            <a:r>
              <a:rPr lang="en-GB" dirty="0">
                <a:solidFill>
                  <a:srgbClr val="AB0634"/>
                </a:solidFill>
              </a:rPr>
              <a:t>(b)</a:t>
            </a:r>
            <a:r>
              <a:rPr lang="en-GB" dirty="0">
                <a:solidFill>
                  <a:srgbClr val="425968"/>
                </a:solidFill>
              </a:rPr>
              <a:t>any property which, or an interest in which, is devised or bequeathed to the former spouse shall pass as if the former spouse had died on that date,</a:t>
            </a:r>
          </a:p>
          <a:p>
            <a:pPr marL="0" indent="0">
              <a:buNone/>
            </a:pPr>
            <a:r>
              <a:rPr lang="en-GB" dirty="0">
                <a:solidFill>
                  <a:srgbClr val="425968"/>
                </a:solidFill>
              </a:rPr>
              <a:t>except in so far as a contrary intention appears by the will. </a:t>
            </a:r>
          </a:p>
          <a:p>
            <a:endParaRPr lang="en-US" dirty="0"/>
          </a:p>
          <a:p>
            <a:endParaRPr lang="en-US" dirty="0"/>
          </a:p>
        </p:txBody>
      </p:sp>
    </p:spTree>
    <p:extLst>
      <p:ext uri="{BB962C8B-B14F-4D97-AF65-F5344CB8AC3E}">
        <p14:creationId xmlns:p14="http://schemas.microsoft.com/office/powerpoint/2010/main" val="2654423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6E98D-22CF-284E-9032-8619B175CEAE}"/>
              </a:ext>
            </a:extLst>
          </p:cNvPr>
          <p:cNvSpPr>
            <a:spLocks noGrp="1"/>
          </p:cNvSpPr>
          <p:nvPr>
            <p:ph type="title"/>
          </p:nvPr>
        </p:nvSpPr>
        <p:spPr/>
        <p:txBody>
          <a:bodyPr/>
          <a:lstStyle/>
          <a:p>
            <a:r>
              <a:rPr lang="en-US" b="1" dirty="0">
                <a:solidFill>
                  <a:srgbClr val="425968"/>
                </a:solidFill>
              </a:rPr>
              <a:t>    Consequences of s18A</a:t>
            </a:r>
          </a:p>
        </p:txBody>
      </p:sp>
      <p:sp>
        <p:nvSpPr>
          <p:cNvPr id="3" name="Content Placeholder 2">
            <a:extLst>
              <a:ext uri="{FF2B5EF4-FFF2-40B4-BE49-F238E27FC236}">
                <a16:creationId xmlns:a16="http://schemas.microsoft.com/office/drawing/2014/main" id="{E6CBF6B3-7199-E44D-92B8-96B3A4AEB11D}"/>
              </a:ext>
            </a:extLst>
          </p:cNvPr>
          <p:cNvSpPr>
            <a:spLocks noGrp="1"/>
          </p:cNvSpPr>
          <p:nvPr>
            <p:ph idx="1"/>
          </p:nvPr>
        </p:nvSpPr>
        <p:spPr/>
        <p:txBody>
          <a:bodyPr/>
          <a:lstStyle/>
          <a:p>
            <a:pPr>
              <a:buClr>
                <a:srgbClr val="AB0634"/>
              </a:buClr>
            </a:pPr>
            <a:r>
              <a:rPr lang="en-US" dirty="0">
                <a:solidFill>
                  <a:srgbClr val="425968"/>
                </a:solidFill>
              </a:rPr>
              <a:t>If spouse appointed as executor, appointment will not take effect.</a:t>
            </a:r>
          </a:p>
          <a:p>
            <a:pPr>
              <a:buClr>
                <a:srgbClr val="AB0634"/>
              </a:buClr>
            </a:pPr>
            <a:r>
              <a:rPr lang="en-US" dirty="0">
                <a:solidFill>
                  <a:srgbClr val="425968"/>
                </a:solidFill>
              </a:rPr>
              <a:t>Similarly if spouse were to take any benefit under the will then this gift would fail and substitute gift provisions would apply.</a:t>
            </a:r>
          </a:p>
          <a:p>
            <a:pPr>
              <a:buClr>
                <a:srgbClr val="AB0634"/>
              </a:buClr>
            </a:pPr>
            <a:r>
              <a:rPr lang="en-US" dirty="0">
                <a:solidFill>
                  <a:srgbClr val="425968"/>
                </a:solidFill>
              </a:rPr>
              <a:t>If spouse only beneficiary- intestacy!</a:t>
            </a:r>
          </a:p>
          <a:p>
            <a:pPr>
              <a:buClr>
                <a:srgbClr val="AB0634"/>
              </a:buClr>
            </a:pPr>
            <a:r>
              <a:rPr lang="en-US" dirty="0">
                <a:solidFill>
                  <a:srgbClr val="425968"/>
                </a:solidFill>
              </a:rPr>
              <a:t>Section 18A can be excluded by an express declaration in the will.</a:t>
            </a:r>
          </a:p>
        </p:txBody>
      </p:sp>
      <p:pic>
        <p:nvPicPr>
          <p:cNvPr id="5" name="Picture 2" descr="C:\Users\Heather\Documents\My Dropbox\Chambers\Website and Marketing Review\Logo\PumpCourt_logo_HR.jpg">
            <a:extLst>
              <a:ext uri="{FF2B5EF4-FFF2-40B4-BE49-F238E27FC236}">
                <a16:creationId xmlns:a16="http://schemas.microsoft.com/office/drawing/2014/main" id="{2EDDE029-F0FF-B049-B34D-4DDA483E785A}"/>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1775672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E4EC5-40F3-C144-99EC-D4664973B758}"/>
              </a:ext>
            </a:extLst>
          </p:cNvPr>
          <p:cNvSpPr>
            <a:spLocks noGrp="1"/>
          </p:cNvSpPr>
          <p:nvPr>
            <p:ph type="title"/>
          </p:nvPr>
        </p:nvSpPr>
        <p:spPr/>
        <p:txBody>
          <a:bodyPr/>
          <a:lstStyle/>
          <a:p>
            <a:r>
              <a:rPr lang="en-US" b="1" dirty="0">
                <a:solidFill>
                  <a:srgbClr val="425968"/>
                </a:solidFill>
              </a:rPr>
              <a:t>Time to make new will</a:t>
            </a:r>
          </a:p>
        </p:txBody>
      </p:sp>
      <p:sp>
        <p:nvSpPr>
          <p:cNvPr id="3" name="Content Placeholder 2">
            <a:extLst>
              <a:ext uri="{FF2B5EF4-FFF2-40B4-BE49-F238E27FC236}">
                <a16:creationId xmlns:a16="http://schemas.microsoft.com/office/drawing/2014/main" id="{2B4B5479-CCD7-9B45-BC5A-5A0E68DE3C76}"/>
              </a:ext>
            </a:extLst>
          </p:cNvPr>
          <p:cNvSpPr>
            <a:spLocks noGrp="1"/>
          </p:cNvSpPr>
          <p:nvPr>
            <p:ph idx="1"/>
          </p:nvPr>
        </p:nvSpPr>
        <p:spPr/>
        <p:txBody>
          <a:bodyPr>
            <a:normAutofit lnSpcReduction="10000"/>
          </a:bodyPr>
          <a:lstStyle/>
          <a:p>
            <a:pPr>
              <a:buClr>
                <a:srgbClr val="AB0634"/>
              </a:buClr>
            </a:pPr>
            <a:r>
              <a:rPr lang="en-US" dirty="0">
                <a:solidFill>
                  <a:srgbClr val="425968"/>
                </a:solidFill>
              </a:rPr>
              <a:t>In contemplation of marriage/upon marriage- avoid intestacy/ claims by old partner/ new partner</a:t>
            </a:r>
          </a:p>
          <a:p>
            <a:pPr>
              <a:buClr>
                <a:srgbClr val="AB0634"/>
              </a:buClr>
            </a:pPr>
            <a:r>
              <a:rPr lang="en-US" dirty="0">
                <a:solidFill>
                  <a:srgbClr val="425968"/>
                </a:solidFill>
              </a:rPr>
              <a:t>In contemplation of divorce</a:t>
            </a:r>
          </a:p>
          <a:p>
            <a:pPr lvl="1">
              <a:buClr>
                <a:srgbClr val="AB0634"/>
              </a:buClr>
            </a:pPr>
            <a:r>
              <a:rPr lang="en-US" dirty="0">
                <a:solidFill>
                  <a:srgbClr val="425968"/>
                </a:solidFill>
              </a:rPr>
              <a:t>Spouse claim is favoured applicant under 1975 Act</a:t>
            </a:r>
          </a:p>
          <a:p>
            <a:pPr>
              <a:buClr>
                <a:srgbClr val="AB0634"/>
              </a:buClr>
            </a:pPr>
            <a:r>
              <a:rPr lang="en-US" dirty="0">
                <a:solidFill>
                  <a:srgbClr val="425968"/>
                </a:solidFill>
              </a:rPr>
              <a:t>Upon divorce</a:t>
            </a:r>
          </a:p>
          <a:p>
            <a:pPr lvl="1">
              <a:buClr>
                <a:srgbClr val="AB0634"/>
              </a:buClr>
            </a:pPr>
            <a:r>
              <a:rPr lang="en-US" dirty="0">
                <a:solidFill>
                  <a:srgbClr val="425968"/>
                </a:solidFill>
              </a:rPr>
              <a:t>Ex-spouse could still make 1975 Act claim</a:t>
            </a:r>
          </a:p>
          <a:p>
            <a:pPr lvl="1">
              <a:buClr>
                <a:srgbClr val="AB0634"/>
              </a:buClr>
            </a:pPr>
            <a:r>
              <a:rPr lang="en-US" dirty="0">
                <a:solidFill>
                  <a:srgbClr val="425968"/>
                </a:solidFill>
              </a:rPr>
              <a:t>Also think about meeting any maintenance claim by insurance policy or nominating DISB</a:t>
            </a:r>
          </a:p>
        </p:txBody>
      </p:sp>
      <p:pic>
        <p:nvPicPr>
          <p:cNvPr id="5" name="Picture 2" descr="C:\Users\Heather\Documents\My Dropbox\Chambers\Website and Marketing Review\Logo\PumpCourt_logo_HR.jpg">
            <a:extLst>
              <a:ext uri="{FF2B5EF4-FFF2-40B4-BE49-F238E27FC236}">
                <a16:creationId xmlns:a16="http://schemas.microsoft.com/office/drawing/2014/main" id="{5EC93D55-82AC-6744-BE3D-1F14E05DB580}"/>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2354149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D32FF-8FF8-B84D-BB4A-C8D240135DC3}"/>
              </a:ext>
            </a:extLst>
          </p:cNvPr>
          <p:cNvSpPr>
            <a:spLocks noGrp="1"/>
          </p:cNvSpPr>
          <p:nvPr>
            <p:ph type="title"/>
          </p:nvPr>
        </p:nvSpPr>
        <p:spPr/>
        <p:txBody>
          <a:bodyPr/>
          <a:lstStyle/>
          <a:p>
            <a:r>
              <a:rPr lang="en-US" b="1" dirty="0">
                <a:solidFill>
                  <a:srgbClr val="425968"/>
                </a:solidFill>
              </a:rPr>
              <a:t>One other thing</a:t>
            </a:r>
          </a:p>
        </p:txBody>
      </p:sp>
      <p:sp>
        <p:nvSpPr>
          <p:cNvPr id="3" name="Content Placeholder 2">
            <a:extLst>
              <a:ext uri="{FF2B5EF4-FFF2-40B4-BE49-F238E27FC236}">
                <a16:creationId xmlns:a16="http://schemas.microsoft.com/office/drawing/2014/main" id="{5594370F-BBB4-D44D-8A78-58BBFFDB5A5A}"/>
              </a:ext>
            </a:extLst>
          </p:cNvPr>
          <p:cNvSpPr>
            <a:spLocks noGrp="1"/>
          </p:cNvSpPr>
          <p:nvPr>
            <p:ph idx="1"/>
          </p:nvPr>
        </p:nvSpPr>
        <p:spPr/>
        <p:txBody>
          <a:bodyPr>
            <a:normAutofit fontScale="92500" lnSpcReduction="10000"/>
          </a:bodyPr>
          <a:lstStyle/>
          <a:p>
            <a:pPr>
              <a:buClr>
                <a:srgbClr val="AB0634"/>
              </a:buClr>
            </a:pPr>
            <a:r>
              <a:rPr lang="en-US" dirty="0">
                <a:solidFill>
                  <a:srgbClr val="425968"/>
                </a:solidFill>
              </a:rPr>
              <a:t>Important to review the client’s assets because not all assets fall into his/ her estate. In particular pensions, life insurance policy and death in service benefits. These usually pass by nomination. </a:t>
            </a:r>
          </a:p>
          <a:p>
            <a:pPr>
              <a:buClr>
                <a:srgbClr val="AB0634"/>
              </a:buClr>
            </a:pPr>
            <a:r>
              <a:rPr lang="en-US" dirty="0">
                <a:solidFill>
                  <a:srgbClr val="425968"/>
                </a:solidFill>
              </a:rPr>
              <a:t>Ensure nominations are up to date</a:t>
            </a:r>
          </a:p>
          <a:p>
            <a:pPr>
              <a:buClr>
                <a:srgbClr val="AB0634"/>
              </a:buClr>
            </a:pPr>
            <a:r>
              <a:rPr lang="en-US" dirty="0">
                <a:solidFill>
                  <a:srgbClr val="425968"/>
                </a:solidFill>
              </a:rPr>
              <a:t>Ensure that nominee, is aware that nominated and has details of trustees.</a:t>
            </a:r>
          </a:p>
          <a:p>
            <a:pPr>
              <a:buClr>
                <a:srgbClr val="AB0634"/>
              </a:buClr>
            </a:pPr>
            <a:r>
              <a:rPr lang="en-US" dirty="0">
                <a:solidFill>
                  <a:srgbClr val="425968"/>
                </a:solidFill>
              </a:rPr>
              <a:t>May want to think about holding these assets in trust to protect against third party claims</a:t>
            </a:r>
          </a:p>
        </p:txBody>
      </p:sp>
    </p:spTree>
    <p:extLst>
      <p:ext uri="{BB962C8B-B14F-4D97-AF65-F5344CB8AC3E}">
        <p14:creationId xmlns:p14="http://schemas.microsoft.com/office/powerpoint/2010/main" val="1295971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F2159-CCC6-5740-A095-A51EF5419605}"/>
              </a:ext>
            </a:extLst>
          </p:cNvPr>
          <p:cNvSpPr>
            <a:spLocks noGrp="1"/>
          </p:cNvSpPr>
          <p:nvPr>
            <p:ph type="title"/>
          </p:nvPr>
        </p:nvSpPr>
        <p:spPr/>
        <p:txBody>
          <a:bodyPr/>
          <a:lstStyle/>
          <a:p>
            <a:r>
              <a:rPr lang="en-US" b="1" dirty="0">
                <a:solidFill>
                  <a:srgbClr val="425968"/>
                </a:solidFill>
              </a:rPr>
              <a:t>Lifetime gifts</a:t>
            </a:r>
          </a:p>
        </p:txBody>
      </p:sp>
      <p:sp>
        <p:nvSpPr>
          <p:cNvPr id="3" name="Content Placeholder 2">
            <a:extLst>
              <a:ext uri="{FF2B5EF4-FFF2-40B4-BE49-F238E27FC236}">
                <a16:creationId xmlns:a16="http://schemas.microsoft.com/office/drawing/2014/main" id="{88FBFC9D-B530-4445-9896-6537F60F1925}"/>
              </a:ext>
            </a:extLst>
          </p:cNvPr>
          <p:cNvSpPr>
            <a:spLocks noGrp="1"/>
          </p:cNvSpPr>
          <p:nvPr>
            <p:ph idx="1"/>
          </p:nvPr>
        </p:nvSpPr>
        <p:spPr/>
        <p:txBody>
          <a:bodyPr>
            <a:normAutofit fontScale="92500" lnSpcReduction="20000"/>
          </a:bodyPr>
          <a:lstStyle/>
          <a:p>
            <a:pPr>
              <a:buClr>
                <a:srgbClr val="AB0634"/>
              </a:buClr>
            </a:pPr>
            <a:r>
              <a:rPr lang="en-US" dirty="0">
                <a:solidFill>
                  <a:srgbClr val="425968"/>
                </a:solidFill>
              </a:rPr>
              <a:t>Lifetime gifts – simple and straightforward but no asset protection. </a:t>
            </a:r>
          </a:p>
          <a:p>
            <a:pPr>
              <a:buClr>
                <a:srgbClr val="AB0634"/>
              </a:buClr>
            </a:pPr>
            <a:r>
              <a:rPr lang="en-US" dirty="0">
                <a:solidFill>
                  <a:srgbClr val="425968"/>
                </a:solidFill>
              </a:rPr>
              <a:t>Be conscious of the IHT consequences</a:t>
            </a:r>
          </a:p>
          <a:p>
            <a:pPr lvl="1">
              <a:buClr>
                <a:srgbClr val="AB0634"/>
              </a:buClr>
            </a:pPr>
            <a:r>
              <a:rPr lang="en-US" dirty="0">
                <a:solidFill>
                  <a:srgbClr val="425968"/>
                </a:solidFill>
              </a:rPr>
              <a:t>If value of gifts less than nil rate band (£325k), if over IHT nil rate band- IHT payable.</a:t>
            </a:r>
          </a:p>
          <a:p>
            <a:pPr lvl="1">
              <a:buClr>
                <a:srgbClr val="AB0634"/>
              </a:buClr>
            </a:pPr>
            <a:r>
              <a:rPr lang="en-US" dirty="0">
                <a:solidFill>
                  <a:srgbClr val="425968"/>
                </a:solidFill>
              </a:rPr>
              <a:t>Gifts to spouse during lifetime- no IHT</a:t>
            </a:r>
          </a:p>
          <a:p>
            <a:pPr lvl="1">
              <a:buClr>
                <a:srgbClr val="AB0634"/>
              </a:buClr>
            </a:pPr>
            <a:r>
              <a:rPr lang="en-US" dirty="0">
                <a:solidFill>
                  <a:srgbClr val="425968"/>
                </a:solidFill>
              </a:rPr>
              <a:t>Exemptions: </a:t>
            </a:r>
          </a:p>
          <a:p>
            <a:pPr lvl="2">
              <a:buClr>
                <a:srgbClr val="AB0634"/>
              </a:buClr>
            </a:pPr>
            <a:r>
              <a:rPr lang="en-US" dirty="0">
                <a:solidFill>
                  <a:srgbClr val="425968"/>
                </a:solidFill>
              </a:rPr>
              <a:t>Normal expenditure out of income</a:t>
            </a:r>
          </a:p>
          <a:p>
            <a:pPr lvl="2">
              <a:buClr>
                <a:srgbClr val="AB0634"/>
              </a:buClr>
            </a:pPr>
            <a:r>
              <a:rPr lang="en-US" dirty="0">
                <a:solidFill>
                  <a:srgbClr val="425968"/>
                </a:solidFill>
              </a:rPr>
              <a:t>Small gifts</a:t>
            </a:r>
          </a:p>
          <a:p>
            <a:pPr lvl="2">
              <a:buClr>
                <a:srgbClr val="AB0634"/>
              </a:buClr>
            </a:pPr>
            <a:r>
              <a:rPr lang="en-US" dirty="0">
                <a:solidFill>
                  <a:srgbClr val="425968"/>
                </a:solidFill>
              </a:rPr>
              <a:t>Wedding gifts</a:t>
            </a:r>
          </a:p>
          <a:p>
            <a:pPr lvl="2">
              <a:buClr>
                <a:srgbClr val="AB0634"/>
              </a:buClr>
            </a:pPr>
            <a:r>
              <a:rPr lang="en-US" dirty="0">
                <a:solidFill>
                  <a:srgbClr val="425968"/>
                </a:solidFill>
              </a:rPr>
              <a:t>Annual exemption- £3,000 pa</a:t>
            </a:r>
          </a:p>
        </p:txBody>
      </p:sp>
      <p:pic>
        <p:nvPicPr>
          <p:cNvPr id="5" name="Picture 2" descr="C:\Users\Heather\Documents\My Dropbox\Chambers\Website and Marketing Review\Logo\PumpCourt_logo_HR.jpg">
            <a:extLst>
              <a:ext uri="{FF2B5EF4-FFF2-40B4-BE49-F238E27FC236}">
                <a16:creationId xmlns:a16="http://schemas.microsoft.com/office/drawing/2014/main" id="{28D57B0B-80B0-6D4E-B0DC-F32008BAFF3A}"/>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3085513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ECC69-AB45-4C44-AD98-DCDDC3898F5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85DB8A1-4C83-634A-AC79-796FB1EE2CC2}"/>
              </a:ext>
            </a:extLst>
          </p:cNvPr>
          <p:cNvSpPr>
            <a:spLocks noGrp="1"/>
          </p:cNvSpPr>
          <p:nvPr>
            <p:ph idx="1"/>
          </p:nvPr>
        </p:nvSpPr>
        <p:spPr/>
        <p:txBody>
          <a:bodyPr/>
          <a:lstStyle/>
          <a:p>
            <a:pPr>
              <a:buClr>
                <a:srgbClr val="AB0634"/>
              </a:buClr>
            </a:pPr>
            <a:r>
              <a:rPr lang="en-US" dirty="0">
                <a:solidFill>
                  <a:srgbClr val="425968"/>
                </a:solidFill>
              </a:rPr>
              <a:t>Potentially exempt transfers</a:t>
            </a:r>
          </a:p>
          <a:p>
            <a:pPr marL="0" indent="0">
              <a:buNone/>
            </a:pPr>
            <a:endParaRPr lang="en-US" dirty="0"/>
          </a:p>
          <a:p>
            <a:endParaRPr lang="en-US" dirty="0"/>
          </a:p>
        </p:txBody>
      </p:sp>
      <p:graphicFrame>
        <p:nvGraphicFramePr>
          <p:cNvPr id="4" name="Table 3">
            <a:extLst>
              <a:ext uri="{FF2B5EF4-FFF2-40B4-BE49-F238E27FC236}">
                <a16:creationId xmlns:a16="http://schemas.microsoft.com/office/drawing/2014/main" id="{EBEEB6CC-42B7-0346-85BF-C618D9A166BA}"/>
              </a:ext>
            </a:extLst>
          </p:cNvPr>
          <p:cNvGraphicFramePr>
            <a:graphicFrameLocks noGrp="1"/>
          </p:cNvGraphicFramePr>
          <p:nvPr>
            <p:extLst>
              <p:ext uri="{D42A27DB-BD31-4B8C-83A1-F6EECF244321}">
                <p14:modId xmlns:p14="http://schemas.microsoft.com/office/powerpoint/2010/main" val="3287085499"/>
              </p:ext>
            </p:extLst>
          </p:nvPr>
        </p:nvGraphicFramePr>
        <p:xfrm>
          <a:off x="1690687" y="3131661"/>
          <a:ext cx="5762626" cy="1463040"/>
        </p:xfrm>
        <a:graphic>
          <a:graphicData uri="http://schemas.openxmlformats.org/drawingml/2006/table">
            <a:tbl>
              <a:tblPr firstRow="1" firstCol="1" bandRow="1">
                <a:tableStyleId>{5C22544A-7EE6-4342-B048-85BDC9FD1C3A}</a:tableStyleId>
              </a:tblPr>
              <a:tblGrid>
                <a:gridCol w="2881313">
                  <a:extLst>
                    <a:ext uri="{9D8B030D-6E8A-4147-A177-3AD203B41FA5}">
                      <a16:colId xmlns:a16="http://schemas.microsoft.com/office/drawing/2014/main" val="2846368200"/>
                    </a:ext>
                  </a:extLst>
                </a:gridCol>
                <a:gridCol w="2881313">
                  <a:extLst>
                    <a:ext uri="{9D8B030D-6E8A-4147-A177-3AD203B41FA5}">
                      <a16:colId xmlns:a16="http://schemas.microsoft.com/office/drawing/2014/main" val="1186499331"/>
                    </a:ext>
                  </a:extLst>
                </a:gridCol>
              </a:tblGrid>
              <a:tr h="0">
                <a:tc>
                  <a:txBody>
                    <a:bodyPr/>
                    <a:lstStyle/>
                    <a:p>
                      <a:pPr fontAlgn="base">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200" dirty="0">
                          <a:effectLst/>
                        </a:rPr>
                        <a:t>Period between the date of gift and the death of the donor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200" dirty="0">
                          <a:effectLst/>
                        </a:rPr>
                        <a:t>Rate of taper relief (applied to the amount of IHT)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115717667"/>
                  </a:ext>
                </a:extLst>
              </a:tr>
              <a:tr h="0">
                <a:tc>
                  <a:txBody>
                    <a:bodyPr/>
                    <a:lstStyle/>
                    <a:p>
                      <a:pPr fontAlgn="base">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200" dirty="0">
                          <a:effectLst/>
                        </a:rPr>
                        <a:t>0-3 years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200" dirty="0">
                          <a:effectLst/>
                        </a:rPr>
                        <a:t>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260502289"/>
                  </a:ext>
                </a:extLst>
              </a:tr>
              <a:tr h="0">
                <a:tc>
                  <a:txBody>
                    <a:bodyPr/>
                    <a:lstStyle/>
                    <a:p>
                      <a:pPr fontAlgn="base">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200" dirty="0">
                          <a:effectLst/>
                        </a:rPr>
                        <a:t>3-4 years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200" dirty="0">
                          <a:effectLst/>
                        </a:rPr>
                        <a:t>20%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79169999"/>
                  </a:ext>
                </a:extLst>
              </a:tr>
              <a:tr h="0">
                <a:tc>
                  <a:txBody>
                    <a:bodyPr/>
                    <a:lstStyle/>
                    <a:p>
                      <a:pPr fontAlgn="base">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200" dirty="0">
                          <a:effectLst/>
                        </a:rPr>
                        <a:t>4-5 years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200" dirty="0">
                          <a:effectLst/>
                        </a:rPr>
                        <a:t>40%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444008335"/>
                  </a:ext>
                </a:extLst>
              </a:tr>
              <a:tr h="0">
                <a:tc>
                  <a:txBody>
                    <a:bodyPr/>
                    <a:lstStyle/>
                    <a:p>
                      <a:pPr fontAlgn="base">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200" dirty="0">
                          <a:effectLst/>
                        </a:rPr>
                        <a:t>5-6 years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200" dirty="0">
                          <a:effectLst/>
                        </a:rPr>
                        <a:t>60%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830027235"/>
                  </a:ext>
                </a:extLst>
              </a:tr>
              <a:tr h="0">
                <a:tc>
                  <a:txBody>
                    <a:bodyPr/>
                    <a:lstStyle/>
                    <a:p>
                      <a:pPr fontAlgn="base">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200" dirty="0">
                          <a:effectLst/>
                        </a:rPr>
                        <a:t>6-7 years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200" dirty="0">
                          <a:effectLst/>
                        </a:rPr>
                        <a:t>80%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825051584"/>
                  </a:ext>
                </a:extLst>
              </a:tr>
              <a:tr h="31115">
                <a:tc>
                  <a:txBody>
                    <a:bodyPr/>
                    <a:lstStyle/>
                    <a:p>
                      <a:pPr fontAlgn="base">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200" dirty="0">
                          <a:effectLst/>
                        </a:rPr>
                        <a:t>7 years and over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200" dirty="0">
                          <a:effectLst/>
                        </a:rPr>
                        <a:t>100%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872559451"/>
                  </a:ext>
                </a:extLst>
              </a:tr>
            </a:tbl>
          </a:graphicData>
        </a:graphic>
      </p:graphicFrame>
      <p:pic>
        <p:nvPicPr>
          <p:cNvPr id="6" name="Picture 2" descr="C:\Users\Heather\Documents\My Dropbox\Chambers\Website and Marketing Review\Logo\PumpCourt_logo_HR.jpg">
            <a:extLst>
              <a:ext uri="{FF2B5EF4-FFF2-40B4-BE49-F238E27FC236}">
                <a16:creationId xmlns:a16="http://schemas.microsoft.com/office/drawing/2014/main" id="{471477BF-7BC1-3741-8F0A-E7B02EFA8516}"/>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2117303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5AB16-BDB1-424D-9036-D4849814BD36}"/>
              </a:ext>
            </a:extLst>
          </p:cNvPr>
          <p:cNvSpPr>
            <a:spLocks noGrp="1"/>
          </p:cNvSpPr>
          <p:nvPr>
            <p:ph type="title"/>
          </p:nvPr>
        </p:nvSpPr>
        <p:spPr/>
        <p:txBody>
          <a:bodyPr/>
          <a:lstStyle/>
          <a:p>
            <a:r>
              <a:rPr lang="en-US" b="1" dirty="0">
                <a:solidFill>
                  <a:srgbClr val="425968"/>
                </a:solidFill>
              </a:rPr>
              <a:t>Trusts</a:t>
            </a:r>
          </a:p>
        </p:txBody>
      </p:sp>
      <p:sp>
        <p:nvSpPr>
          <p:cNvPr id="3" name="Content Placeholder 2">
            <a:extLst>
              <a:ext uri="{FF2B5EF4-FFF2-40B4-BE49-F238E27FC236}">
                <a16:creationId xmlns:a16="http://schemas.microsoft.com/office/drawing/2014/main" id="{451B4FB9-4394-3840-8F46-ED7150D01194}"/>
              </a:ext>
            </a:extLst>
          </p:cNvPr>
          <p:cNvSpPr>
            <a:spLocks noGrp="1"/>
          </p:cNvSpPr>
          <p:nvPr>
            <p:ph idx="1"/>
          </p:nvPr>
        </p:nvSpPr>
        <p:spPr/>
        <p:txBody>
          <a:bodyPr/>
          <a:lstStyle/>
          <a:p>
            <a:pPr>
              <a:buClr>
                <a:srgbClr val="AB0634"/>
              </a:buClr>
            </a:pPr>
            <a:r>
              <a:rPr lang="en-US" dirty="0">
                <a:solidFill>
                  <a:srgbClr val="425968"/>
                </a:solidFill>
              </a:rPr>
              <a:t>Trusts can be used as a means of protecting gifts from third party attack</a:t>
            </a:r>
          </a:p>
          <a:p>
            <a:pPr lvl="1">
              <a:buClr>
                <a:srgbClr val="AB0634"/>
              </a:buClr>
            </a:pPr>
            <a:r>
              <a:rPr lang="en-US" dirty="0">
                <a:solidFill>
                  <a:srgbClr val="425968"/>
                </a:solidFill>
              </a:rPr>
              <a:t>Bare trust</a:t>
            </a:r>
          </a:p>
          <a:p>
            <a:pPr lvl="1">
              <a:buClr>
                <a:srgbClr val="AB0634"/>
              </a:buClr>
            </a:pPr>
            <a:r>
              <a:rPr lang="en-US" dirty="0">
                <a:solidFill>
                  <a:srgbClr val="425968"/>
                </a:solidFill>
              </a:rPr>
              <a:t>Discretionary trust</a:t>
            </a:r>
          </a:p>
          <a:p>
            <a:pPr lvl="1">
              <a:buClr>
                <a:srgbClr val="AB0634"/>
              </a:buClr>
            </a:pPr>
            <a:r>
              <a:rPr lang="en-US" dirty="0">
                <a:solidFill>
                  <a:srgbClr val="425968"/>
                </a:solidFill>
              </a:rPr>
              <a:t>IIP trust</a:t>
            </a:r>
          </a:p>
          <a:p>
            <a:pPr lvl="1"/>
            <a:endParaRPr lang="en-US" dirty="0"/>
          </a:p>
          <a:p>
            <a:pPr lvl="1"/>
            <a:endParaRPr lang="en-US" dirty="0"/>
          </a:p>
          <a:p>
            <a:pPr lvl="1"/>
            <a:endParaRPr lang="en-US" dirty="0"/>
          </a:p>
        </p:txBody>
      </p:sp>
      <p:pic>
        <p:nvPicPr>
          <p:cNvPr id="5" name="Picture 2" descr="C:\Users\Heather\Documents\My Dropbox\Chambers\Website and Marketing Review\Logo\PumpCourt_logo_HR.jpg">
            <a:extLst>
              <a:ext uri="{FF2B5EF4-FFF2-40B4-BE49-F238E27FC236}">
                <a16:creationId xmlns:a16="http://schemas.microsoft.com/office/drawing/2014/main" id="{B74E5181-A65A-434A-BF91-B6CB62C4D632}"/>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11707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7FAD4-0BEF-A942-8BC4-AE335E9E2BE0}"/>
              </a:ext>
            </a:extLst>
          </p:cNvPr>
          <p:cNvSpPr>
            <a:spLocks noGrp="1"/>
          </p:cNvSpPr>
          <p:nvPr>
            <p:ph type="title"/>
          </p:nvPr>
        </p:nvSpPr>
        <p:spPr/>
        <p:txBody>
          <a:bodyPr/>
          <a:lstStyle/>
          <a:p>
            <a:r>
              <a:rPr lang="en-US" b="1" dirty="0">
                <a:solidFill>
                  <a:srgbClr val="425968"/>
                </a:solidFill>
              </a:rPr>
              <a:t>But they are still vulnerable</a:t>
            </a:r>
          </a:p>
        </p:txBody>
      </p:sp>
      <p:sp>
        <p:nvSpPr>
          <p:cNvPr id="3" name="Content Placeholder 2">
            <a:extLst>
              <a:ext uri="{FF2B5EF4-FFF2-40B4-BE49-F238E27FC236}">
                <a16:creationId xmlns:a16="http://schemas.microsoft.com/office/drawing/2014/main" id="{88B65504-1357-B549-ABEF-817435A3FCD5}"/>
              </a:ext>
            </a:extLst>
          </p:cNvPr>
          <p:cNvSpPr>
            <a:spLocks noGrp="1"/>
          </p:cNvSpPr>
          <p:nvPr>
            <p:ph idx="1"/>
          </p:nvPr>
        </p:nvSpPr>
        <p:spPr/>
        <p:txBody>
          <a:bodyPr/>
          <a:lstStyle/>
          <a:p>
            <a:r>
              <a:rPr lang="en-US" dirty="0">
                <a:solidFill>
                  <a:srgbClr val="425968"/>
                </a:solidFill>
              </a:rPr>
              <a:t>Does the trust constitute a nuptial settlement and so is subject to variation?</a:t>
            </a:r>
          </a:p>
          <a:p>
            <a:r>
              <a:rPr lang="en-US" dirty="0">
                <a:solidFill>
                  <a:srgbClr val="425968"/>
                </a:solidFill>
              </a:rPr>
              <a:t>Is the trust a sham? </a:t>
            </a:r>
          </a:p>
          <a:p>
            <a:r>
              <a:rPr lang="en-US" dirty="0">
                <a:solidFill>
                  <a:srgbClr val="425968"/>
                </a:solidFill>
              </a:rPr>
              <a:t>Trust as a resource</a:t>
            </a:r>
          </a:p>
        </p:txBody>
      </p:sp>
      <p:pic>
        <p:nvPicPr>
          <p:cNvPr id="5" name="Picture 2" descr="C:\Users\Heather\Documents\My Dropbox\Chambers\Website and Marketing Review\Logo\PumpCourt_logo_HR.jpg">
            <a:extLst>
              <a:ext uri="{FF2B5EF4-FFF2-40B4-BE49-F238E27FC236}">
                <a16:creationId xmlns:a16="http://schemas.microsoft.com/office/drawing/2014/main" id="{617D4E0C-D8F4-0A4A-B858-367AABEF6BB1}"/>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1978911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2017-C10C-A040-B7F3-13091EBDBB46}"/>
              </a:ext>
            </a:extLst>
          </p:cNvPr>
          <p:cNvSpPr>
            <a:spLocks noGrp="1"/>
          </p:cNvSpPr>
          <p:nvPr>
            <p:ph type="title"/>
          </p:nvPr>
        </p:nvSpPr>
        <p:spPr/>
        <p:txBody>
          <a:bodyPr>
            <a:normAutofit/>
          </a:bodyPr>
          <a:lstStyle/>
          <a:p>
            <a:r>
              <a:rPr lang="en-GB" sz="2400" b="1" dirty="0">
                <a:solidFill>
                  <a:srgbClr val="425968"/>
                </a:solidFill>
              </a:rPr>
              <a:t>Wealth protection on divorce: Practical steps to reduce risk</a:t>
            </a:r>
            <a:br>
              <a:rPr lang="en-GB" sz="2400" b="1" dirty="0">
                <a:solidFill>
                  <a:srgbClr val="425968"/>
                </a:solidFill>
                <a:latin typeface="Arial" charset="0"/>
                <a:ea typeface="Arial" charset="0"/>
                <a:cs typeface="Arial" charset="0"/>
              </a:rPr>
            </a:br>
            <a:endParaRPr lang="en-US" sz="2400" dirty="0">
              <a:solidFill>
                <a:srgbClr val="425968"/>
              </a:solidFill>
            </a:endParaRPr>
          </a:p>
        </p:txBody>
      </p:sp>
      <p:sp>
        <p:nvSpPr>
          <p:cNvPr id="3" name="Content Placeholder 2">
            <a:extLst>
              <a:ext uri="{FF2B5EF4-FFF2-40B4-BE49-F238E27FC236}">
                <a16:creationId xmlns:a16="http://schemas.microsoft.com/office/drawing/2014/main" id="{103D8CB2-0235-1542-88B8-24B235F28DDC}"/>
              </a:ext>
            </a:extLst>
          </p:cNvPr>
          <p:cNvSpPr>
            <a:spLocks noGrp="1"/>
          </p:cNvSpPr>
          <p:nvPr>
            <p:ph idx="1"/>
          </p:nvPr>
        </p:nvSpPr>
        <p:spPr>
          <a:xfrm>
            <a:off x="457200" y="1196752"/>
            <a:ext cx="8229600" cy="5112568"/>
          </a:xfrm>
        </p:spPr>
        <p:txBody>
          <a:bodyPr>
            <a:normAutofit fontScale="62500" lnSpcReduction="20000"/>
          </a:bodyPr>
          <a:lstStyle/>
          <a:p>
            <a:pPr marL="0" indent="0">
              <a:lnSpc>
                <a:spcPct val="120000"/>
              </a:lnSpc>
              <a:buNone/>
            </a:pPr>
            <a:r>
              <a:rPr lang="en-US" sz="4400" b="1" dirty="0">
                <a:solidFill>
                  <a:srgbClr val="425968"/>
                </a:solidFill>
              </a:rPr>
              <a:t>Pre-nuptial agreements</a:t>
            </a:r>
          </a:p>
          <a:p>
            <a:pPr marL="0" indent="0">
              <a:lnSpc>
                <a:spcPct val="120000"/>
              </a:lnSpc>
              <a:buNone/>
            </a:pPr>
            <a:r>
              <a:rPr lang="en-US" sz="4400" dirty="0">
                <a:solidFill>
                  <a:srgbClr val="425968"/>
                </a:solidFill>
              </a:rPr>
              <a:t>Aside from advice not to get married at all the best protection from the ravages of divorce will be a properly constituted PNA. </a:t>
            </a:r>
          </a:p>
          <a:p>
            <a:pPr marL="0" indent="0">
              <a:lnSpc>
                <a:spcPct val="120000"/>
              </a:lnSpc>
              <a:buNone/>
            </a:pPr>
            <a:r>
              <a:rPr lang="en-US" sz="4400" dirty="0">
                <a:solidFill>
                  <a:srgbClr val="425968"/>
                </a:solidFill>
              </a:rPr>
              <a:t>The key advantages are:</a:t>
            </a:r>
          </a:p>
          <a:p>
            <a:pPr>
              <a:lnSpc>
                <a:spcPct val="120000"/>
              </a:lnSpc>
              <a:buClr>
                <a:srgbClr val="AB0634"/>
              </a:buClr>
            </a:pPr>
            <a:r>
              <a:rPr lang="en-US" sz="4400" dirty="0">
                <a:solidFill>
                  <a:srgbClr val="425968"/>
                </a:solidFill>
              </a:rPr>
              <a:t>Providing clarity during the marriage</a:t>
            </a:r>
          </a:p>
          <a:p>
            <a:pPr>
              <a:lnSpc>
                <a:spcPct val="120000"/>
              </a:lnSpc>
              <a:buClr>
                <a:srgbClr val="AB0634"/>
              </a:buClr>
            </a:pPr>
            <a:r>
              <a:rPr lang="en-US" sz="4400" dirty="0">
                <a:solidFill>
                  <a:srgbClr val="425968"/>
                </a:solidFill>
              </a:rPr>
              <a:t>Pre-determining the award in the event of a divorce</a:t>
            </a:r>
          </a:p>
          <a:p>
            <a:pPr>
              <a:lnSpc>
                <a:spcPct val="120000"/>
              </a:lnSpc>
              <a:buClr>
                <a:srgbClr val="AB0634"/>
              </a:buClr>
            </a:pPr>
            <a:r>
              <a:rPr lang="en-US" sz="4400" dirty="0">
                <a:solidFill>
                  <a:srgbClr val="425968"/>
                </a:solidFill>
              </a:rPr>
              <a:t>Excluding certain classes of assets: </a:t>
            </a:r>
            <a:r>
              <a:rPr lang="en-US" sz="4400" i="1" dirty="0">
                <a:solidFill>
                  <a:srgbClr val="425968"/>
                </a:solidFill>
              </a:rPr>
              <a:t>eg pre-acquired</a:t>
            </a:r>
            <a:endParaRPr lang="en-US" sz="4400" dirty="0">
              <a:solidFill>
                <a:srgbClr val="425968"/>
              </a:solidFill>
            </a:endParaRPr>
          </a:p>
          <a:p>
            <a:pPr marL="0" indent="0">
              <a:buNone/>
            </a:pPr>
            <a:endParaRPr lang="en-US" dirty="0"/>
          </a:p>
        </p:txBody>
      </p:sp>
      <p:pic>
        <p:nvPicPr>
          <p:cNvPr id="5" name="Picture 2" descr="C:\Users\Heather\Documents\My Dropbox\Chambers\Website and Marketing Review\Logo\PumpCourt_logo_HR.jpg">
            <a:extLst>
              <a:ext uri="{FF2B5EF4-FFF2-40B4-BE49-F238E27FC236}">
                <a16:creationId xmlns:a16="http://schemas.microsoft.com/office/drawing/2014/main" id="{368C2728-31DC-6D4B-A64B-8A19B1D5C497}"/>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6135185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817B4-6DE4-334D-99B7-70CCF9DC6132}"/>
              </a:ext>
            </a:extLst>
          </p:cNvPr>
          <p:cNvSpPr>
            <a:spLocks noGrp="1"/>
          </p:cNvSpPr>
          <p:nvPr>
            <p:ph type="title"/>
          </p:nvPr>
        </p:nvSpPr>
        <p:spPr/>
        <p:txBody>
          <a:bodyPr/>
          <a:lstStyle/>
          <a:p>
            <a:r>
              <a:rPr lang="en-US" b="1" dirty="0">
                <a:solidFill>
                  <a:srgbClr val="425968"/>
                </a:solidFill>
              </a:rPr>
              <a:t>Thoughts</a:t>
            </a:r>
          </a:p>
        </p:txBody>
      </p:sp>
      <p:sp>
        <p:nvSpPr>
          <p:cNvPr id="3" name="Content Placeholder 2">
            <a:extLst>
              <a:ext uri="{FF2B5EF4-FFF2-40B4-BE49-F238E27FC236}">
                <a16:creationId xmlns:a16="http://schemas.microsoft.com/office/drawing/2014/main" id="{22F84450-A0AB-1B40-8C74-CC140E778422}"/>
              </a:ext>
            </a:extLst>
          </p:cNvPr>
          <p:cNvSpPr>
            <a:spLocks noGrp="1"/>
          </p:cNvSpPr>
          <p:nvPr>
            <p:ph idx="1"/>
          </p:nvPr>
        </p:nvSpPr>
        <p:spPr/>
        <p:txBody>
          <a:bodyPr/>
          <a:lstStyle/>
          <a:p>
            <a:pPr>
              <a:buClr>
                <a:srgbClr val="AB0634"/>
              </a:buClr>
            </a:pPr>
            <a:r>
              <a:rPr lang="en-US" dirty="0">
                <a:solidFill>
                  <a:srgbClr val="425968"/>
                </a:solidFill>
              </a:rPr>
              <a:t>A discretionary trust for all children with no pattern or expectancy of distribution for any child will stand a better chance of protection than one where a child has a clear and regular distribution</a:t>
            </a:r>
          </a:p>
        </p:txBody>
      </p:sp>
      <p:pic>
        <p:nvPicPr>
          <p:cNvPr id="5" name="Picture 2" descr="C:\Users\Heather\Documents\My Dropbox\Chambers\Website and Marketing Review\Logo\PumpCourt_logo_HR.jpg">
            <a:extLst>
              <a:ext uri="{FF2B5EF4-FFF2-40B4-BE49-F238E27FC236}">
                <a16:creationId xmlns:a16="http://schemas.microsoft.com/office/drawing/2014/main" id="{B0D3BB83-207E-D54D-9EC7-F8409F464790}"/>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2036786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5934567"/>
          </a:xfrm>
          <a:prstGeom prst="rect">
            <a:avLst/>
          </a:prstGeom>
        </p:spPr>
      </p:pic>
      <p:pic>
        <p:nvPicPr>
          <p:cNvPr id="7" name="Picture 6" descr="Large-orange-arrow.png"/>
          <p:cNvPicPr>
            <a:picLocks noChangeAspect="1"/>
          </p:cNvPicPr>
          <p:nvPr/>
        </p:nvPicPr>
        <p:blipFill rotWithShape="1">
          <a:blip r:embed="rId3">
            <a:extLst>
              <a:ext uri="{28A0092B-C50C-407E-A947-70E740481C1C}">
                <a14:useLocalDpi xmlns:a14="http://schemas.microsoft.com/office/drawing/2010/main" val="0"/>
              </a:ext>
            </a:extLst>
          </a:blip>
          <a:srcRect t="25750" r="30291" b="25749"/>
          <a:stretch/>
        </p:blipFill>
        <p:spPr>
          <a:xfrm>
            <a:off x="-1" y="3084286"/>
            <a:ext cx="6751783" cy="3851567"/>
          </a:xfrm>
          <a:prstGeom prst="rect">
            <a:avLst/>
          </a:prstGeom>
        </p:spPr>
      </p:pic>
      <p:sp>
        <p:nvSpPr>
          <p:cNvPr id="15" name="Title 1"/>
          <p:cNvSpPr txBox="1">
            <a:spLocks/>
          </p:cNvSpPr>
          <p:nvPr/>
        </p:nvSpPr>
        <p:spPr>
          <a:xfrm>
            <a:off x="840168" y="3676076"/>
            <a:ext cx="3792307" cy="1975387"/>
          </a:xfrm>
          <a:prstGeom prst="rect">
            <a:avLst/>
          </a:prstGeom>
        </p:spPr>
        <p:txBody>
          <a:bodyPr anchor="ctr">
            <a:normAutofit/>
          </a:bodyPr>
          <a:lstStyle>
            <a:lvl1pPr algn="l" defTabSz="457200" rtl="0" eaLnBrk="1" latinLnBrk="0" hangingPunct="1">
              <a:spcBef>
                <a:spcPct val="0"/>
              </a:spcBef>
              <a:buNone/>
              <a:defRPr sz="3200" b="1" kern="1200">
                <a:solidFill>
                  <a:schemeClr val="bg1"/>
                </a:solidFill>
                <a:latin typeface="+mj-lt"/>
                <a:ea typeface="+mj-ea"/>
                <a:cs typeface="+mj-cs"/>
              </a:defRPr>
            </a:lvl1pPr>
          </a:lstStyle>
          <a:p>
            <a:r>
              <a:rPr lang="en-GB" sz="5200" dirty="0"/>
              <a:t>Questions </a:t>
            </a:r>
            <a:endParaRPr lang="en-US" sz="5200" dirty="0"/>
          </a:p>
        </p:txBody>
      </p:sp>
      <p:pic>
        <p:nvPicPr>
          <p:cNvPr id="8" name="Picture 7">
            <a:extLst>
              <a:ext uri="{FF2B5EF4-FFF2-40B4-BE49-F238E27FC236}">
                <a16:creationId xmlns:a16="http://schemas.microsoft.com/office/drawing/2014/main" id="{978671B5-F9AD-4D3F-AAFE-4498A81608D1}"/>
              </a:ext>
            </a:extLst>
          </p:cNvPr>
          <p:cNvPicPr>
            <a:picLocks noChangeAspect="1"/>
          </p:cNvPicPr>
          <p:nvPr/>
        </p:nvPicPr>
        <p:blipFill>
          <a:blip r:embed="rId4"/>
          <a:stretch>
            <a:fillRect/>
          </a:stretch>
        </p:blipFill>
        <p:spPr>
          <a:xfrm>
            <a:off x="7471775" y="6173110"/>
            <a:ext cx="1359778" cy="524200"/>
          </a:xfrm>
          <a:prstGeom prst="rect">
            <a:avLst/>
          </a:prstGeom>
        </p:spPr>
      </p:pic>
      <p:pic>
        <p:nvPicPr>
          <p:cNvPr id="3" name="Picture 2" descr="Logo, company name&#10;&#10;Description automatically generated">
            <a:extLst>
              <a:ext uri="{FF2B5EF4-FFF2-40B4-BE49-F238E27FC236}">
                <a16:creationId xmlns:a16="http://schemas.microsoft.com/office/drawing/2014/main" id="{482A36DA-246A-497E-8C7F-6A2A0E6C1882}"/>
              </a:ext>
            </a:extLst>
          </p:cNvPr>
          <p:cNvPicPr>
            <a:picLocks noChangeAspect="1"/>
          </p:cNvPicPr>
          <p:nvPr/>
        </p:nvPicPr>
        <p:blipFill>
          <a:blip r:embed="rId5"/>
          <a:stretch>
            <a:fillRect/>
          </a:stretch>
        </p:blipFill>
        <p:spPr>
          <a:xfrm>
            <a:off x="5592619" y="6019277"/>
            <a:ext cx="1491672" cy="678033"/>
          </a:xfrm>
          <a:prstGeom prst="rect">
            <a:avLst/>
          </a:prstGeom>
        </p:spPr>
      </p:pic>
    </p:spTree>
    <p:extLst>
      <p:ext uri="{BB962C8B-B14F-4D97-AF65-F5344CB8AC3E}">
        <p14:creationId xmlns:p14="http://schemas.microsoft.com/office/powerpoint/2010/main" val="1995657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828A-5A66-B04F-9D08-EAA06182A121}"/>
              </a:ext>
            </a:extLst>
          </p:cNvPr>
          <p:cNvSpPr>
            <a:spLocks noGrp="1"/>
          </p:cNvSpPr>
          <p:nvPr>
            <p:ph type="title"/>
          </p:nvPr>
        </p:nvSpPr>
        <p:spPr>
          <a:xfrm>
            <a:off x="457200" y="274638"/>
            <a:ext cx="8229600" cy="850106"/>
          </a:xfrm>
        </p:spPr>
        <p:txBody>
          <a:bodyPr>
            <a:normAutofit/>
          </a:bodyPr>
          <a:lstStyle/>
          <a:p>
            <a:r>
              <a:rPr lang="en-GB" sz="2400" b="1" dirty="0">
                <a:solidFill>
                  <a:srgbClr val="425968"/>
                </a:solidFill>
              </a:rPr>
              <a:t>Wealth protection on divorce: Practical steps to reduce risk</a:t>
            </a:r>
            <a:endParaRPr lang="en-US" sz="2400" dirty="0">
              <a:solidFill>
                <a:srgbClr val="425968"/>
              </a:solidFill>
            </a:endParaRPr>
          </a:p>
        </p:txBody>
      </p:sp>
      <p:sp>
        <p:nvSpPr>
          <p:cNvPr id="3" name="Content Placeholder 2">
            <a:extLst>
              <a:ext uri="{FF2B5EF4-FFF2-40B4-BE49-F238E27FC236}">
                <a16:creationId xmlns:a16="http://schemas.microsoft.com/office/drawing/2014/main" id="{8C1AF92D-6616-B44F-AC33-2DA76E749D56}"/>
              </a:ext>
            </a:extLst>
          </p:cNvPr>
          <p:cNvSpPr>
            <a:spLocks noGrp="1"/>
          </p:cNvSpPr>
          <p:nvPr>
            <p:ph idx="1"/>
          </p:nvPr>
        </p:nvSpPr>
        <p:spPr/>
        <p:txBody>
          <a:bodyPr>
            <a:normAutofit/>
          </a:bodyPr>
          <a:lstStyle/>
          <a:p>
            <a:pPr>
              <a:buClr>
                <a:srgbClr val="AB0634"/>
              </a:buClr>
            </a:pPr>
            <a:r>
              <a:rPr lang="en-US" sz="2800" dirty="0">
                <a:solidFill>
                  <a:srgbClr val="425968"/>
                </a:solidFill>
              </a:rPr>
              <a:t>Recording the assets at the time of the marriage so identifying matrimonial and non-matrimonial assets</a:t>
            </a:r>
          </a:p>
          <a:p>
            <a:pPr>
              <a:buClr>
                <a:srgbClr val="AB0634"/>
              </a:buClr>
            </a:pPr>
            <a:r>
              <a:rPr lang="en-US" sz="2800" dirty="0">
                <a:solidFill>
                  <a:srgbClr val="425968"/>
                </a:solidFill>
              </a:rPr>
              <a:t>Pre-determining future needs </a:t>
            </a:r>
            <a:r>
              <a:rPr lang="en-US" sz="2800" i="1" dirty="0">
                <a:solidFill>
                  <a:srgbClr val="425968"/>
                </a:solidFill>
              </a:rPr>
              <a:t>eg a suitable housing fund and avoiding </a:t>
            </a:r>
            <a:r>
              <a:rPr lang="en-US" sz="2800" b="1" i="1" dirty="0">
                <a:solidFill>
                  <a:srgbClr val="425968"/>
                </a:solidFill>
              </a:rPr>
              <a:t>KA v MA </a:t>
            </a:r>
            <a:r>
              <a:rPr lang="en-US" sz="2800" i="1" dirty="0">
                <a:solidFill>
                  <a:srgbClr val="425968"/>
                </a:solidFill>
              </a:rPr>
              <a:t>[2018] EWHC 499</a:t>
            </a:r>
          </a:p>
          <a:p>
            <a:pPr>
              <a:buClr>
                <a:srgbClr val="AB0634"/>
              </a:buClr>
            </a:pPr>
            <a:r>
              <a:rPr lang="en-US" sz="2800" dirty="0">
                <a:solidFill>
                  <a:srgbClr val="425968"/>
                </a:solidFill>
              </a:rPr>
              <a:t>Minimizing conflict upon breakdown</a:t>
            </a:r>
          </a:p>
          <a:p>
            <a:pPr>
              <a:buClr>
                <a:srgbClr val="AB0634"/>
              </a:buClr>
            </a:pPr>
            <a:r>
              <a:rPr lang="en-US" sz="2800" dirty="0">
                <a:solidFill>
                  <a:srgbClr val="425968"/>
                </a:solidFill>
              </a:rPr>
              <a:t>Saving costs by avoiding litigation</a:t>
            </a:r>
          </a:p>
          <a:p>
            <a:endParaRPr lang="en-US" dirty="0"/>
          </a:p>
          <a:p>
            <a:endParaRPr lang="en-US" dirty="0"/>
          </a:p>
        </p:txBody>
      </p:sp>
      <p:pic>
        <p:nvPicPr>
          <p:cNvPr id="5" name="Picture 2" descr="C:\Users\Heather\Documents\My Dropbox\Chambers\Website and Marketing Review\Logo\PumpCourt_logo_HR.jpg">
            <a:extLst>
              <a:ext uri="{FF2B5EF4-FFF2-40B4-BE49-F238E27FC236}">
                <a16:creationId xmlns:a16="http://schemas.microsoft.com/office/drawing/2014/main" id="{A52E8344-0ACF-224C-9093-C4FABD66E675}"/>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3327470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2C40-B11D-FA41-91B6-B8E50B79F3E8}"/>
              </a:ext>
            </a:extLst>
          </p:cNvPr>
          <p:cNvSpPr>
            <a:spLocks noGrp="1"/>
          </p:cNvSpPr>
          <p:nvPr>
            <p:ph type="title"/>
          </p:nvPr>
        </p:nvSpPr>
        <p:spPr/>
        <p:txBody>
          <a:bodyPr>
            <a:normAutofit/>
          </a:bodyPr>
          <a:lstStyle/>
          <a:p>
            <a:r>
              <a:rPr lang="en-GB" sz="2400" b="1" dirty="0">
                <a:solidFill>
                  <a:srgbClr val="425968"/>
                </a:solidFill>
              </a:rPr>
              <a:t>Wealth protection on divorce: Practical steps to reduce risk</a:t>
            </a:r>
            <a:endParaRPr lang="en-US" sz="2400" dirty="0">
              <a:solidFill>
                <a:srgbClr val="425968"/>
              </a:solidFill>
            </a:endParaRPr>
          </a:p>
        </p:txBody>
      </p:sp>
      <p:sp>
        <p:nvSpPr>
          <p:cNvPr id="3" name="Content Placeholder 2">
            <a:extLst>
              <a:ext uri="{FF2B5EF4-FFF2-40B4-BE49-F238E27FC236}">
                <a16:creationId xmlns:a16="http://schemas.microsoft.com/office/drawing/2014/main" id="{C64F7161-B5BA-DC4A-8405-BC452DF72735}"/>
              </a:ext>
            </a:extLst>
          </p:cNvPr>
          <p:cNvSpPr>
            <a:spLocks noGrp="1"/>
          </p:cNvSpPr>
          <p:nvPr>
            <p:ph idx="1"/>
          </p:nvPr>
        </p:nvSpPr>
        <p:spPr>
          <a:xfrm>
            <a:off x="457200" y="1268760"/>
            <a:ext cx="8229600" cy="4857403"/>
          </a:xfrm>
        </p:spPr>
        <p:txBody>
          <a:bodyPr>
            <a:normAutofit/>
          </a:bodyPr>
          <a:lstStyle/>
          <a:p>
            <a:pPr marL="0" lvl="0" indent="0">
              <a:lnSpc>
                <a:spcPct val="110000"/>
              </a:lnSpc>
              <a:buNone/>
            </a:pPr>
            <a:r>
              <a:rPr lang="en-GB" sz="2800" b="1" i="1" dirty="0" err="1">
                <a:solidFill>
                  <a:srgbClr val="425968"/>
                </a:solidFill>
              </a:rPr>
              <a:t>Radmacher</a:t>
            </a:r>
            <a:r>
              <a:rPr lang="en-GB" sz="2800" b="1" i="1" dirty="0">
                <a:solidFill>
                  <a:srgbClr val="425968"/>
                </a:solidFill>
              </a:rPr>
              <a:t> (formerly </a:t>
            </a:r>
            <a:r>
              <a:rPr lang="en-GB" sz="2800" b="1" i="1" dirty="0" err="1">
                <a:solidFill>
                  <a:srgbClr val="425968"/>
                </a:solidFill>
              </a:rPr>
              <a:t>Granatino</a:t>
            </a:r>
            <a:r>
              <a:rPr lang="en-GB" sz="2800" b="1" i="1" dirty="0">
                <a:solidFill>
                  <a:srgbClr val="425968"/>
                </a:solidFill>
              </a:rPr>
              <a:t>) v </a:t>
            </a:r>
            <a:r>
              <a:rPr lang="en-GB" sz="2800" b="1" i="1" dirty="0" err="1">
                <a:solidFill>
                  <a:srgbClr val="425968"/>
                </a:solidFill>
              </a:rPr>
              <a:t>Granatino</a:t>
            </a:r>
            <a:r>
              <a:rPr lang="en-GB" sz="2800" b="1" i="1" dirty="0">
                <a:solidFill>
                  <a:srgbClr val="425968"/>
                </a:solidFill>
              </a:rPr>
              <a:t> </a:t>
            </a:r>
            <a:r>
              <a:rPr lang="en-GB" sz="2800" i="1" dirty="0">
                <a:solidFill>
                  <a:srgbClr val="425968"/>
                </a:solidFill>
              </a:rPr>
              <a:t>[2010] 2 FLR 1900 SC </a:t>
            </a:r>
            <a:r>
              <a:rPr lang="en-GB" sz="2800" dirty="0">
                <a:solidFill>
                  <a:srgbClr val="425968"/>
                </a:solidFill>
              </a:rPr>
              <a:t>reiterates the obligation of the courts to apply s.25 in all cases </a:t>
            </a:r>
          </a:p>
          <a:p>
            <a:pPr marL="0" indent="0">
              <a:buNone/>
            </a:pPr>
            <a:r>
              <a:rPr lang="en-GB" sz="2800" dirty="0">
                <a:solidFill>
                  <a:srgbClr val="425968"/>
                </a:solidFill>
              </a:rPr>
              <a:t>“</a:t>
            </a:r>
            <a:r>
              <a:rPr lang="en-GB" sz="2800" i="1" dirty="0">
                <a:solidFill>
                  <a:srgbClr val="425968"/>
                </a:solidFill>
              </a:rPr>
              <a:t>7. There can be no question of this Court altering the principle that it is the Court, and not any prior agreement between the parties, that will determine the appropriate ancillary relief (financial provision on divorce) when marriage comes to an end, for that principle is embodied in the legislation. ...” </a:t>
            </a:r>
          </a:p>
          <a:p>
            <a:endParaRPr lang="en-US" dirty="0"/>
          </a:p>
        </p:txBody>
      </p:sp>
      <p:pic>
        <p:nvPicPr>
          <p:cNvPr id="5" name="Picture 2" descr="C:\Users\Heather\Documents\My Dropbox\Chambers\Website and Marketing Review\Logo\PumpCourt_logo_HR.jpg">
            <a:extLst>
              <a:ext uri="{FF2B5EF4-FFF2-40B4-BE49-F238E27FC236}">
                <a16:creationId xmlns:a16="http://schemas.microsoft.com/office/drawing/2014/main" id="{0B6E3AC6-171E-5347-ACB7-20EF335B3AB3}"/>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3808164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25926-08E9-574E-B48C-E419D261A9D8}"/>
              </a:ext>
            </a:extLst>
          </p:cNvPr>
          <p:cNvSpPr>
            <a:spLocks noGrp="1"/>
          </p:cNvSpPr>
          <p:nvPr>
            <p:ph type="title"/>
          </p:nvPr>
        </p:nvSpPr>
        <p:spPr/>
        <p:txBody>
          <a:bodyPr>
            <a:normAutofit/>
          </a:bodyPr>
          <a:lstStyle/>
          <a:p>
            <a:r>
              <a:rPr lang="en-GB" sz="2400" b="1" dirty="0">
                <a:solidFill>
                  <a:srgbClr val="425968"/>
                </a:solidFill>
              </a:rPr>
              <a:t>Wealth protection on divorce: Practical steps to reduce risk</a:t>
            </a:r>
            <a:endParaRPr lang="en-US" sz="2400" dirty="0">
              <a:solidFill>
                <a:srgbClr val="425968"/>
              </a:solidFill>
            </a:endParaRPr>
          </a:p>
        </p:txBody>
      </p:sp>
      <p:sp>
        <p:nvSpPr>
          <p:cNvPr id="3" name="Content Placeholder 2">
            <a:extLst>
              <a:ext uri="{FF2B5EF4-FFF2-40B4-BE49-F238E27FC236}">
                <a16:creationId xmlns:a16="http://schemas.microsoft.com/office/drawing/2014/main" id="{C4CA339B-4F89-2B45-9AED-411896D87C85}"/>
              </a:ext>
            </a:extLst>
          </p:cNvPr>
          <p:cNvSpPr>
            <a:spLocks noGrp="1"/>
          </p:cNvSpPr>
          <p:nvPr>
            <p:ph idx="1"/>
          </p:nvPr>
        </p:nvSpPr>
        <p:spPr>
          <a:xfrm>
            <a:off x="457200" y="1196752"/>
            <a:ext cx="8229600" cy="4929411"/>
          </a:xfrm>
        </p:spPr>
        <p:txBody>
          <a:bodyPr>
            <a:normAutofit fontScale="92500"/>
          </a:bodyPr>
          <a:lstStyle/>
          <a:p>
            <a:pPr marL="0" indent="0">
              <a:buNone/>
            </a:pPr>
            <a:r>
              <a:rPr lang="en-GB" sz="3000" b="1" i="1" dirty="0">
                <a:solidFill>
                  <a:srgbClr val="425968"/>
                </a:solidFill>
                <a:ea typeface="Arial" charset="0"/>
                <a:cs typeface="Arial" charset="0"/>
              </a:rPr>
              <a:t>Brack v Brack </a:t>
            </a:r>
            <a:r>
              <a:rPr lang="en-GB" sz="3000" i="1" dirty="0">
                <a:solidFill>
                  <a:srgbClr val="425968"/>
                </a:solidFill>
                <a:ea typeface="Arial" charset="0"/>
                <a:cs typeface="Arial" charset="0"/>
              </a:rPr>
              <a:t>[2018] EWCA Civ 2862 (PNA)</a:t>
            </a:r>
          </a:p>
          <a:p>
            <a:pPr marL="0" indent="0">
              <a:lnSpc>
                <a:spcPct val="110000"/>
              </a:lnSpc>
              <a:buNone/>
            </a:pPr>
            <a:r>
              <a:rPr lang="en-GB" sz="3000" dirty="0">
                <a:solidFill>
                  <a:srgbClr val="425968"/>
                </a:solidFill>
              </a:rPr>
              <a:t>“… </a:t>
            </a:r>
            <a:r>
              <a:rPr lang="en-GB" sz="3000" i="1" dirty="0">
                <a:solidFill>
                  <a:srgbClr val="425968"/>
                </a:solidFill>
              </a:rPr>
              <a:t>In my judgment, in the ordinary course of events, where there is a valid prenuptial agreement, the terms of which amount to the wife having contracted out of a division of the assets based on sharing, a court is likely to regard fairness as demanding that she receives a settlement that is limited to that which provides for her needs. But whilst such an outcome may be considered to be more likely than not, that does not prescribe the outcome in every case.”</a:t>
            </a:r>
            <a:endParaRPr lang="en-GB" sz="3000" dirty="0">
              <a:solidFill>
                <a:srgbClr val="425968"/>
              </a:solidFill>
            </a:endParaRPr>
          </a:p>
          <a:p>
            <a:pPr marL="0" indent="0">
              <a:buNone/>
            </a:pPr>
            <a:endParaRPr lang="en-US" sz="2400" dirty="0"/>
          </a:p>
          <a:p>
            <a:endParaRPr lang="en-US" dirty="0"/>
          </a:p>
        </p:txBody>
      </p:sp>
      <p:pic>
        <p:nvPicPr>
          <p:cNvPr id="5" name="Picture 2" descr="C:\Users\Heather\Documents\My Dropbox\Chambers\Website and Marketing Review\Logo\PumpCourt_logo_HR.jpg">
            <a:extLst>
              <a:ext uri="{FF2B5EF4-FFF2-40B4-BE49-F238E27FC236}">
                <a16:creationId xmlns:a16="http://schemas.microsoft.com/office/drawing/2014/main" id="{E18C445C-32C9-6C4B-A83B-AB1B62A69797}"/>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3965700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E46A5-582C-514E-AC7D-9D0B8BE00583}"/>
              </a:ext>
            </a:extLst>
          </p:cNvPr>
          <p:cNvSpPr>
            <a:spLocks noGrp="1"/>
          </p:cNvSpPr>
          <p:nvPr>
            <p:ph type="title"/>
          </p:nvPr>
        </p:nvSpPr>
        <p:spPr/>
        <p:txBody>
          <a:bodyPr>
            <a:normAutofit/>
          </a:bodyPr>
          <a:lstStyle/>
          <a:p>
            <a:r>
              <a:rPr lang="en-GB" sz="2400" b="1" dirty="0">
                <a:solidFill>
                  <a:srgbClr val="425968"/>
                </a:solidFill>
              </a:rPr>
              <a:t>Wealth protection on divorce: Practical steps to reduce risk</a:t>
            </a:r>
            <a:br>
              <a:rPr lang="en-GB" sz="2400" b="1" dirty="0">
                <a:solidFill>
                  <a:srgbClr val="425968"/>
                </a:solidFill>
                <a:latin typeface="Arial" charset="0"/>
                <a:ea typeface="Arial" charset="0"/>
                <a:cs typeface="Arial" charset="0"/>
              </a:rPr>
            </a:br>
            <a:endParaRPr lang="en-US" sz="2400" dirty="0">
              <a:solidFill>
                <a:srgbClr val="425968"/>
              </a:solidFill>
            </a:endParaRPr>
          </a:p>
        </p:txBody>
      </p:sp>
      <p:sp>
        <p:nvSpPr>
          <p:cNvPr id="3" name="Content Placeholder 2">
            <a:extLst>
              <a:ext uri="{FF2B5EF4-FFF2-40B4-BE49-F238E27FC236}">
                <a16:creationId xmlns:a16="http://schemas.microsoft.com/office/drawing/2014/main" id="{4E4AD4AC-E433-BE41-9542-C43662228E65}"/>
              </a:ext>
            </a:extLst>
          </p:cNvPr>
          <p:cNvSpPr>
            <a:spLocks noGrp="1"/>
          </p:cNvSpPr>
          <p:nvPr>
            <p:ph idx="1"/>
          </p:nvPr>
        </p:nvSpPr>
        <p:spPr>
          <a:xfrm>
            <a:off x="457200" y="1124744"/>
            <a:ext cx="8229600" cy="5112568"/>
          </a:xfrm>
        </p:spPr>
        <p:txBody>
          <a:bodyPr>
            <a:normAutofit fontScale="70000" lnSpcReduction="20000"/>
          </a:bodyPr>
          <a:lstStyle/>
          <a:p>
            <a:pPr marL="0" indent="0">
              <a:buNone/>
            </a:pPr>
            <a:r>
              <a:rPr lang="en-GB" sz="4000" b="1" i="1" dirty="0">
                <a:solidFill>
                  <a:srgbClr val="425968"/>
                </a:solidFill>
                <a:ea typeface="Arial" charset="0"/>
                <a:cs typeface="Arial" charset="0"/>
              </a:rPr>
              <a:t>Brack v Brack </a:t>
            </a:r>
            <a:r>
              <a:rPr lang="en-GB" sz="4000" i="1" dirty="0">
                <a:solidFill>
                  <a:srgbClr val="425968"/>
                </a:solidFill>
                <a:ea typeface="Arial" charset="0"/>
                <a:cs typeface="Arial" charset="0"/>
              </a:rPr>
              <a:t>[2018] EWCA Civ 2862 (PNA)</a:t>
            </a:r>
            <a:endParaRPr lang="en-GB" sz="4000" i="1" dirty="0">
              <a:solidFill>
                <a:srgbClr val="425968"/>
              </a:solidFill>
            </a:endParaRPr>
          </a:p>
          <a:p>
            <a:pPr marL="0" indent="0">
              <a:lnSpc>
                <a:spcPct val="120000"/>
              </a:lnSpc>
              <a:buNone/>
            </a:pPr>
            <a:r>
              <a:rPr lang="en-GB" sz="4000" i="1" dirty="0">
                <a:solidFill>
                  <a:srgbClr val="425968"/>
                </a:solidFill>
              </a:rPr>
              <a:t>“Such an approach may, albeit unusually, lead the court in its search for a fair outcome, to make an order which, contrary to the terms of an agreement, provides a settlement for the wife in excess of her needs. It should also be recognised that even in a case where the court considers a needs-based approach to be fair, the court will as in KA v MA, retain a degree of latitude when it comes to deciding on the level of generosity or frugality which should appropriately be brought to the assessment of those needs</a:t>
            </a:r>
            <a:r>
              <a:rPr lang="en-GB" sz="4000" dirty="0">
                <a:solidFill>
                  <a:srgbClr val="425968"/>
                </a:solidFill>
              </a:rPr>
              <a:t>.”</a:t>
            </a:r>
          </a:p>
          <a:p>
            <a:endParaRPr lang="en-US" dirty="0"/>
          </a:p>
        </p:txBody>
      </p:sp>
      <p:pic>
        <p:nvPicPr>
          <p:cNvPr id="5" name="Picture 2" descr="C:\Users\Heather\Documents\My Dropbox\Chambers\Website and Marketing Review\Logo\PumpCourt_logo_HR.jpg">
            <a:extLst>
              <a:ext uri="{FF2B5EF4-FFF2-40B4-BE49-F238E27FC236}">
                <a16:creationId xmlns:a16="http://schemas.microsoft.com/office/drawing/2014/main" id="{DB166844-8918-EC48-98CB-66379F8469C2}"/>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312274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C1BF-7B7E-5245-8A96-1693EE8EA112}"/>
              </a:ext>
            </a:extLst>
          </p:cNvPr>
          <p:cNvSpPr>
            <a:spLocks noGrp="1"/>
          </p:cNvSpPr>
          <p:nvPr>
            <p:ph type="title"/>
          </p:nvPr>
        </p:nvSpPr>
        <p:spPr/>
        <p:txBody>
          <a:bodyPr>
            <a:normAutofit/>
          </a:bodyPr>
          <a:lstStyle/>
          <a:p>
            <a:r>
              <a:rPr lang="en-GB" sz="2400" b="1" dirty="0">
                <a:solidFill>
                  <a:srgbClr val="425968"/>
                </a:solidFill>
              </a:rPr>
              <a:t>Wealth protection on divorce: Practical steps to reduce risk</a:t>
            </a:r>
            <a:br>
              <a:rPr lang="en-GB" sz="2400" b="1" dirty="0">
                <a:solidFill>
                  <a:srgbClr val="425968"/>
                </a:solidFill>
                <a:latin typeface="Arial" charset="0"/>
                <a:ea typeface="Arial" charset="0"/>
                <a:cs typeface="Arial" charset="0"/>
              </a:rPr>
            </a:br>
            <a:endParaRPr lang="en-US" sz="2400" dirty="0">
              <a:solidFill>
                <a:srgbClr val="425968"/>
              </a:solidFill>
            </a:endParaRPr>
          </a:p>
        </p:txBody>
      </p:sp>
      <p:sp>
        <p:nvSpPr>
          <p:cNvPr id="3" name="Content Placeholder 2">
            <a:extLst>
              <a:ext uri="{FF2B5EF4-FFF2-40B4-BE49-F238E27FC236}">
                <a16:creationId xmlns:a16="http://schemas.microsoft.com/office/drawing/2014/main" id="{8177D0BE-05AB-4646-B1DA-CC8BD5E81465}"/>
              </a:ext>
            </a:extLst>
          </p:cNvPr>
          <p:cNvSpPr>
            <a:spLocks noGrp="1"/>
          </p:cNvSpPr>
          <p:nvPr>
            <p:ph idx="1"/>
          </p:nvPr>
        </p:nvSpPr>
        <p:spPr>
          <a:xfrm>
            <a:off x="457200" y="1196752"/>
            <a:ext cx="8229600" cy="4929411"/>
          </a:xfrm>
        </p:spPr>
        <p:txBody>
          <a:bodyPr>
            <a:normAutofit/>
          </a:bodyPr>
          <a:lstStyle/>
          <a:p>
            <a:pPr marL="0" indent="0">
              <a:buNone/>
            </a:pPr>
            <a:r>
              <a:rPr lang="en-US" sz="2800" b="1" dirty="0">
                <a:solidFill>
                  <a:srgbClr val="425968"/>
                </a:solidFill>
              </a:rPr>
              <a:t>During the marriage</a:t>
            </a:r>
            <a:r>
              <a:rPr lang="en-US" sz="2800" dirty="0">
                <a:solidFill>
                  <a:srgbClr val="425968"/>
                </a:solidFill>
              </a:rPr>
              <a:t>:</a:t>
            </a:r>
          </a:p>
          <a:p>
            <a:pPr>
              <a:buClr>
                <a:srgbClr val="AB0634"/>
              </a:buClr>
            </a:pPr>
            <a:r>
              <a:rPr lang="en-US" sz="2800" dirty="0">
                <a:solidFill>
                  <a:srgbClr val="425968"/>
                </a:solidFill>
              </a:rPr>
              <a:t>If you have a PNA, remember its terms </a:t>
            </a:r>
            <a:r>
              <a:rPr lang="en-US" sz="2800" i="1" dirty="0">
                <a:solidFill>
                  <a:srgbClr val="425968"/>
                </a:solidFill>
              </a:rPr>
              <a:t>eg do not buy joint property with non-matrimonial assets if that “matrimonial-ises” the asset</a:t>
            </a:r>
          </a:p>
          <a:p>
            <a:pPr>
              <a:buClr>
                <a:srgbClr val="AB0634"/>
              </a:buClr>
            </a:pPr>
            <a:r>
              <a:rPr lang="en-US" sz="2800" dirty="0">
                <a:solidFill>
                  <a:srgbClr val="425968"/>
                </a:solidFill>
              </a:rPr>
              <a:t>Remember</a:t>
            </a:r>
            <a:r>
              <a:rPr lang="en-US" sz="2800" i="1" dirty="0">
                <a:solidFill>
                  <a:srgbClr val="425968"/>
                </a:solidFill>
              </a:rPr>
              <a:t> </a:t>
            </a:r>
            <a:r>
              <a:rPr lang="en-US" sz="2800" b="1" i="1" dirty="0">
                <a:solidFill>
                  <a:srgbClr val="425968"/>
                </a:solidFill>
              </a:rPr>
              <a:t>Hart v Hart </a:t>
            </a:r>
            <a:r>
              <a:rPr lang="en-US" sz="2800" i="1" dirty="0">
                <a:solidFill>
                  <a:srgbClr val="425968"/>
                </a:solidFill>
              </a:rPr>
              <a:t>[2017] EWCA 1306</a:t>
            </a:r>
          </a:p>
          <a:p>
            <a:pPr marL="0" indent="0">
              <a:buNone/>
            </a:pPr>
            <a:r>
              <a:rPr lang="en-GB" sz="2800" i="1" dirty="0">
                <a:solidFill>
                  <a:srgbClr val="425968"/>
                </a:solidFill>
              </a:rPr>
              <a:t>    “the sharing principle applies with force to</a:t>
            </a:r>
          </a:p>
          <a:p>
            <a:pPr marL="0" indent="0">
              <a:buNone/>
            </a:pPr>
            <a:r>
              <a:rPr lang="en-GB" sz="2800" i="1" dirty="0">
                <a:solidFill>
                  <a:srgbClr val="425968"/>
                </a:solidFill>
              </a:rPr>
              <a:t>     matrimonial property and with limited or </a:t>
            </a:r>
          </a:p>
          <a:p>
            <a:pPr marL="0" indent="0">
              <a:buNone/>
            </a:pPr>
            <a:r>
              <a:rPr lang="en-GB" sz="2800" i="1" dirty="0">
                <a:solidFill>
                  <a:srgbClr val="425968"/>
                </a:solidFill>
              </a:rPr>
              <a:t>     no force to non-matrimonial property.”</a:t>
            </a:r>
            <a:endParaRPr lang="en-US" sz="2800" i="1" dirty="0">
              <a:solidFill>
                <a:srgbClr val="425968"/>
              </a:solidFill>
            </a:endParaRPr>
          </a:p>
          <a:p>
            <a:endParaRPr lang="en-US" dirty="0"/>
          </a:p>
        </p:txBody>
      </p:sp>
      <p:pic>
        <p:nvPicPr>
          <p:cNvPr id="5" name="Picture 2" descr="C:\Users\Heather\Documents\My Dropbox\Chambers\Website and Marketing Review\Logo\PumpCourt_logo_HR.jpg">
            <a:extLst>
              <a:ext uri="{FF2B5EF4-FFF2-40B4-BE49-F238E27FC236}">
                <a16:creationId xmlns:a16="http://schemas.microsoft.com/office/drawing/2014/main" id="{3A495A1F-FAD0-824B-AE3E-7D2EE493C0CA}"/>
              </a:ext>
            </a:extLst>
          </p:cNvPr>
          <p:cNvPicPr>
            <a:picLocks noChangeAspect="1" noChangeArrowheads="1"/>
          </p:cNvPicPr>
          <p:nvPr/>
        </p:nvPicPr>
        <p:blipFill>
          <a:blip r:embed="rId2" cstate="print"/>
          <a:srcRect/>
          <a:stretch>
            <a:fillRect/>
          </a:stretch>
        </p:blipFill>
        <p:spPr bwMode="auto">
          <a:xfrm>
            <a:off x="6911398" y="5683987"/>
            <a:ext cx="1728192" cy="785542"/>
          </a:xfrm>
          <a:prstGeom prst="rect">
            <a:avLst/>
          </a:prstGeom>
          <a:noFill/>
        </p:spPr>
      </p:pic>
    </p:spTree>
    <p:extLst>
      <p:ext uri="{BB962C8B-B14F-4D97-AF65-F5344CB8AC3E}">
        <p14:creationId xmlns:p14="http://schemas.microsoft.com/office/powerpoint/2010/main" val="283420826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02D856CA16024292CC3E1A20E96554" ma:contentTypeVersion="12" ma:contentTypeDescription="Create a new document." ma:contentTypeScope="" ma:versionID="344c410f8d796b7ba456da55ce69d2e9">
  <xsd:schema xmlns:xsd="http://www.w3.org/2001/XMLSchema" xmlns:xs="http://www.w3.org/2001/XMLSchema" xmlns:p="http://schemas.microsoft.com/office/2006/metadata/properties" xmlns:ns2="24f1af9e-7732-44a8-894e-b5772eeccdd9" xmlns:ns3="d8ed2828-79ec-4658-9e61-6b7d04841e55" targetNamespace="http://schemas.microsoft.com/office/2006/metadata/properties" ma:root="true" ma:fieldsID="d6cc55d1daf1a6f3bd055cff0ff096fc" ns2:_="" ns3:_="">
    <xsd:import namespace="24f1af9e-7732-44a8-894e-b5772eeccdd9"/>
    <xsd:import namespace="d8ed2828-79ec-4658-9e61-6b7d04841e5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f1af9e-7732-44a8-894e-b5772eeccd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ed2828-79ec-4658-9e61-6b7d04841e5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9016B5-F995-4818-A4E8-C5D6FB54F1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f1af9e-7732-44a8-894e-b5772eeccdd9"/>
    <ds:schemaRef ds:uri="d8ed2828-79ec-4658-9e61-6b7d04841e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A11937-A14E-43D6-91F1-C4AD6A52C96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D6B83DA-6F25-40CE-B920-5DF1A7E3E3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15864</TotalTime>
  <Words>2144</Words>
  <Application>Microsoft Macintosh PowerPoint</Application>
  <PresentationFormat>On-screen Show (4:3)</PresentationFormat>
  <Paragraphs>237</Paragraphs>
  <Slides>41</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Calibri</vt:lpstr>
      <vt:lpstr>1_Office Theme</vt:lpstr>
      <vt:lpstr>PowerPoint Presentation</vt:lpstr>
      <vt:lpstr>Wealth protection on divorce: Practical steps to reduce risk</vt:lpstr>
      <vt:lpstr>Wealth protection on divorce: Practical steps to reduce risk </vt:lpstr>
      <vt:lpstr>Wealth protection on divorce: Practical steps to reduce risk </vt:lpstr>
      <vt:lpstr>Wealth protection on divorce: Practical steps to reduce risk</vt:lpstr>
      <vt:lpstr>Wealth protection on divorce: Practical steps to reduce risk</vt:lpstr>
      <vt:lpstr>Wealth protection on divorce: Practical steps to reduce risk</vt:lpstr>
      <vt:lpstr>Wealth protection on divorce: Practical steps to reduce risk </vt:lpstr>
      <vt:lpstr>Wealth protection on divorce: Practical steps to reduce risk </vt:lpstr>
      <vt:lpstr>Wealth protection on divorce: Practical steps to reduce risk</vt:lpstr>
      <vt:lpstr>Wealth protection on divorce: Practical steps to reduce risk </vt:lpstr>
      <vt:lpstr>Wealth protection on divorce: Practical steps to reduce risk </vt:lpstr>
      <vt:lpstr>Wealth protection on divorce: Practical steps to reduce risk</vt:lpstr>
      <vt:lpstr>Wealth protection on divorce: Practical steps to reduce risk</vt:lpstr>
      <vt:lpstr>Wealth protection on divorce: Practical steps to reduce risk </vt:lpstr>
      <vt:lpstr>Wealth protection on divorce: Practical steps to reduce risk </vt:lpstr>
      <vt:lpstr> </vt:lpstr>
      <vt:lpstr>Family Companies on Divorce Mark Ablett 15 October 2020</vt:lpstr>
      <vt:lpstr>The Plan</vt:lpstr>
      <vt:lpstr>Addams &amp; Sons Ltd</vt:lpstr>
      <vt:lpstr>Warnings for the company</vt:lpstr>
      <vt:lpstr>Warnings for the litigant-shareholder</vt:lpstr>
      <vt:lpstr>Methods of protection (1)</vt:lpstr>
      <vt:lpstr>Methods of protection (2)</vt:lpstr>
      <vt:lpstr>The Trust Option: Warnings</vt:lpstr>
      <vt:lpstr>Protection only goes so far</vt:lpstr>
      <vt:lpstr>Conclusion</vt:lpstr>
      <vt:lpstr>Thank you for listening!</vt:lpstr>
      <vt:lpstr>Wealth protection on divorce:  Practical steps to reduce risk Tara Lyons</vt:lpstr>
      <vt:lpstr>Wills</vt:lpstr>
      <vt:lpstr>Marriage </vt:lpstr>
      <vt:lpstr>Divorce</vt:lpstr>
      <vt:lpstr>    Consequences of s18A</vt:lpstr>
      <vt:lpstr>Time to make new will</vt:lpstr>
      <vt:lpstr>One other thing</vt:lpstr>
      <vt:lpstr>Lifetime gifts</vt:lpstr>
      <vt:lpstr>PowerPoint Presentation</vt:lpstr>
      <vt:lpstr>Trusts</vt:lpstr>
      <vt:lpstr>But they are still vulnerable</vt:lpstr>
      <vt:lpstr>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20; HOW IT IS USED, MISUSED AND ABUSED. LESLIE SAMUELS QC</dc:title>
  <dc:creator>Leslie</dc:creator>
  <cp:lastModifiedBy>Sean Collum</cp:lastModifiedBy>
  <cp:revision>568</cp:revision>
  <dcterms:created xsi:type="dcterms:W3CDTF">2013-10-19T16:39:20Z</dcterms:created>
  <dcterms:modified xsi:type="dcterms:W3CDTF">2020-10-15T11:54:29Z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0x0101000802D856CA16024292CC3E1A20E96554</vt:lpwstr>
  </property>
</Properties>
</file>