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2"/>
  </p:notesMasterIdLst>
  <p:sldIdLst>
    <p:sldId id="350" r:id="rId5"/>
    <p:sldId id="347" r:id="rId6"/>
    <p:sldId id="349" r:id="rId7"/>
    <p:sldId id="265" r:id="rId8"/>
    <p:sldId id="294" r:id="rId9"/>
    <p:sldId id="354" r:id="rId10"/>
    <p:sldId id="269" r:id="rId11"/>
    <p:sldId id="352" r:id="rId12"/>
    <p:sldId id="353" r:id="rId13"/>
    <p:sldId id="351" r:id="rId14"/>
    <p:sldId id="296" r:id="rId15"/>
    <p:sldId id="268" r:id="rId16"/>
    <p:sldId id="295" r:id="rId17"/>
    <p:sldId id="270" r:id="rId18"/>
    <p:sldId id="297" r:id="rId19"/>
    <p:sldId id="301" r:id="rId20"/>
    <p:sldId id="299" r:id="rId21"/>
    <p:sldId id="300" r:id="rId22"/>
    <p:sldId id="298" r:id="rId23"/>
    <p:sldId id="302" r:id="rId24"/>
    <p:sldId id="303" r:id="rId25"/>
    <p:sldId id="304" r:id="rId26"/>
    <p:sldId id="305" r:id="rId27"/>
    <p:sldId id="306" r:id="rId28"/>
    <p:sldId id="307" r:id="rId29"/>
    <p:sldId id="339" r:id="rId30"/>
    <p:sldId id="341"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82CC"/>
    <a:srgbClr val="E1DEC9"/>
    <a:srgbClr val="A1996B"/>
    <a:srgbClr val="14267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2C8F85-74F2-4D8C-9659-F38ACD74A925}" v="2" dt="2020-12-10T09:35:54.5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4" d="100"/>
          <a:sy n="114" d="100"/>
        </p:scale>
        <p:origin x="1524" y="108"/>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loe Whittaker" userId="43f1a7b7-4789-4f56-b648-b9a3ce9e4598" providerId="ADAL" clId="{422C8F85-74F2-4D8C-9659-F38ACD74A925}"/>
    <pc:docChg chg="modSld">
      <pc:chgData name="Chloe Whittaker" userId="43f1a7b7-4789-4f56-b648-b9a3ce9e4598" providerId="ADAL" clId="{422C8F85-74F2-4D8C-9659-F38ACD74A925}" dt="2020-12-10T09:36:47.741" v="14" actId="14100"/>
      <pc:docMkLst>
        <pc:docMk/>
      </pc:docMkLst>
      <pc:sldChg chg="modSp">
        <pc:chgData name="Chloe Whittaker" userId="43f1a7b7-4789-4f56-b648-b9a3ce9e4598" providerId="ADAL" clId="{422C8F85-74F2-4D8C-9659-F38ACD74A925}" dt="2020-12-10T09:36:47.741" v="14" actId="14100"/>
        <pc:sldMkLst>
          <pc:docMk/>
          <pc:sldMk cId="699795445" sldId="349"/>
        </pc:sldMkLst>
        <pc:spChg chg="mod">
          <ac:chgData name="Chloe Whittaker" userId="43f1a7b7-4789-4f56-b648-b9a3ce9e4598" providerId="ADAL" clId="{422C8F85-74F2-4D8C-9659-F38ACD74A925}" dt="2020-12-10T09:36:14.493" v="9" actId="14100"/>
          <ac:spMkLst>
            <pc:docMk/>
            <pc:sldMk cId="699795445" sldId="349"/>
            <ac:spMk id="6" creationId="{00000000-0000-0000-0000-000000000000}"/>
          </ac:spMkLst>
        </pc:spChg>
        <pc:spChg chg="mod">
          <ac:chgData name="Chloe Whittaker" userId="43f1a7b7-4789-4f56-b648-b9a3ce9e4598" providerId="ADAL" clId="{422C8F85-74F2-4D8C-9659-F38ACD74A925}" dt="2020-12-10T09:36:26.199" v="11" actId="14100"/>
          <ac:spMkLst>
            <pc:docMk/>
            <pc:sldMk cId="699795445" sldId="349"/>
            <ac:spMk id="15" creationId="{2F220578-756B-4058-B3ED-1B9D0F25D0BF}"/>
          </ac:spMkLst>
        </pc:spChg>
        <pc:spChg chg="mod">
          <ac:chgData name="Chloe Whittaker" userId="43f1a7b7-4789-4f56-b648-b9a3ce9e4598" providerId="ADAL" clId="{422C8F85-74F2-4D8C-9659-F38ACD74A925}" dt="2020-12-10T09:36:47.741" v="14" actId="14100"/>
          <ac:spMkLst>
            <pc:docMk/>
            <pc:sldMk cId="699795445" sldId="349"/>
            <ac:spMk id="17" creationId="{9747D9A0-D6DE-4D60-B5E6-9A910459D2E7}"/>
          </ac:spMkLst>
        </pc:spChg>
        <pc:picChg chg="mod">
          <ac:chgData name="Chloe Whittaker" userId="43f1a7b7-4789-4f56-b648-b9a3ce9e4598" providerId="ADAL" clId="{422C8F85-74F2-4D8C-9659-F38ACD74A925}" dt="2020-12-10T09:35:57.709" v="5" actId="1076"/>
          <ac:picMkLst>
            <pc:docMk/>
            <pc:sldMk cId="699795445" sldId="349"/>
            <ac:picMk id="11" creationId="{E46316A4-DCBA-4A25-8DFF-604E0FCE74C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D82A00-AD42-4929-8007-5AC6B753C319}" type="datetimeFigureOut">
              <a:rPr lang="en-GB" smtClean="0"/>
              <a:t>10/12/2020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B49F4E-AF95-49B9-B0E3-BF952178120D}" type="slidenum">
              <a:rPr lang="en-GB" smtClean="0"/>
              <a:t>‹#›</a:t>
            </a:fld>
            <a:endParaRPr lang="en-GB"/>
          </a:p>
        </p:txBody>
      </p:sp>
    </p:spTree>
    <p:extLst>
      <p:ext uri="{BB962C8B-B14F-4D97-AF65-F5344CB8AC3E}">
        <p14:creationId xmlns:p14="http://schemas.microsoft.com/office/powerpoint/2010/main" val="1979627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9B49F4E-AF95-49B9-B0E3-BF952178120D}" type="slidenum">
              <a:rPr lang="en-GB" smtClean="0"/>
              <a:t>2</a:t>
            </a:fld>
            <a:endParaRPr lang="en-GB"/>
          </a:p>
        </p:txBody>
      </p:sp>
    </p:spTree>
    <p:extLst>
      <p:ext uri="{BB962C8B-B14F-4D97-AF65-F5344CB8AC3E}">
        <p14:creationId xmlns:p14="http://schemas.microsoft.com/office/powerpoint/2010/main" val="3647276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9B49F4E-AF95-49B9-B0E3-BF952178120D}" type="slidenum">
              <a:rPr lang="en-GB" smtClean="0"/>
              <a:t>5</a:t>
            </a:fld>
            <a:endParaRPr lang="en-GB"/>
          </a:p>
        </p:txBody>
      </p:sp>
    </p:spTree>
    <p:extLst>
      <p:ext uri="{BB962C8B-B14F-4D97-AF65-F5344CB8AC3E}">
        <p14:creationId xmlns:p14="http://schemas.microsoft.com/office/powerpoint/2010/main" val="2998656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9B49F4E-AF95-49B9-B0E3-BF952178120D}" type="slidenum">
              <a:rPr lang="en-GB" smtClean="0"/>
              <a:t>6</a:t>
            </a:fld>
            <a:endParaRPr lang="en-GB"/>
          </a:p>
        </p:txBody>
      </p:sp>
    </p:spTree>
    <p:extLst>
      <p:ext uri="{BB962C8B-B14F-4D97-AF65-F5344CB8AC3E}">
        <p14:creationId xmlns:p14="http://schemas.microsoft.com/office/powerpoint/2010/main" val="33418155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iStock-82037596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3695651" y="553044"/>
            <a:ext cx="5448351" cy="5622613"/>
          </a:xfrm>
          <a:prstGeom prst="rect">
            <a:avLst/>
          </a:prstGeom>
        </p:spPr>
      </p:pic>
      <p:pic>
        <p:nvPicPr>
          <p:cNvPr id="16" name="Picture 15" descr="largest-light-blue-arrow.png"/>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548223" y="2130426"/>
            <a:ext cx="4341282" cy="1470025"/>
          </a:xfrm>
        </p:spPr>
        <p:txBody>
          <a:bodyPr>
            <a:normAutofit/>
          </a:bodyPr>
          <a:lstStyle>
            <a:lvl1pPr algn="l">
              <a:defRPr sz="4000" b="1">
                <a:solidFill>
                  <a:srgbClr val="142677"/>
                </a:solidFill>
              </a:defRPr>
            </a:lvl1pPr>
          </a:lstStyle>
          <a:p>
            <a:r>
              <a:rPr lang="en-US"/>
              <a:t>Click to edit Master title style</a:t>
            </a:r>
          </a:p>
        </p:txBody>
      </p:sp>
      <p:sp>
        <p:nvSpPr>
          <p:cNvPr id="3" name="Subtitle 2"/>
          <p:cNvSpPr>
            <a:spLocks noGrp="1"/>
          </p:cNvSpPr>
          <p:nvPr>
            <p:ph type="subTitle" idx="1"/>
          </p:nvPr>
        </p:nvSpPr>
        <p:spPr>
          <a:xfrm>
            <a:off x="548220" y="3782095"/>
            <a:ext cx="5177368" cy="567655"/>
          </a:xfrm>
        </p:spPr>
        <p:txBody>
          <a:bodyPr>
            <a:normAutofit/>
          </a:bodyPr>
          <a:lstStyle>
            <a:lvl1pPr marL="0" indent="0" algn="l">
              <a:buNone/>
              <a:defRPr sz="2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13" name="Picture 12" descr="BRAC_logo_CMYK_with_you.eps"/>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539554" y="553044"/>
            <a:ext cx="1988825" cy="625461"/>
          </a:xfrm>
          <a:prstGeom prst="rect">
            <a:avLst/>
          </a:prstGeom>
        </p:spPr>
      </p:pic>
      <p:sp>
        <p:nvSpPr>
          <p:cNvPr id="14" name="TextBox 13"/>
          <p:cNvSpPr txBox="1"/>
          <p:nvPr userDrawn="1"/>
        </p:nvSpPr>
        <p:spPr>
          <a:xfrm>
            <a:off x="4067944" y="6318612"/>
            <a:ext cx="4896544" cy="369332"/>
          </a:xfrm>
          <a:prstGeom prst="rect">
            <a:avLst/>
          </a:prstGeom>
          <a:noFill/>
        </p:spPr>
        <p:txBody>
          <a:bodyPr wrap="square" rtlCol="0">
            <a:spAutoFit/>
          </a:bodyPr>
          <a:lstStyle/>
          <a:p>
            <a:pPr algn="r"/>
            <a:r>
              <a:rPr lang="en-US" err="1">
                <a:solidFill>
                  <a:srgbClr val="19398A"/>
                </a:solidFill>
              </a:rPr>
              <a:t>Brachers.co.uk</a:t>
            </a:r>
            <a:r>
              <a:rPr lang="en-US">
                <a:solidFill>
                  <a:srgbClr val="19398A"/>
                </a:solidFill>
              </a:rPr>
              <a:t> | 01622 690691</a:t>
            </a:r>
          </a:p>
        </p:txBody>
      </p:sp>
    </p:spTree>
    <p:extLst>
      <p:ext uri="{BB962C8B-B14F-4D97-AF65-F5344CB8AC3E}">
        <p14:creationId xmlns:p14="http://schemas.microsoft.com/office/powerpoint/2010/main" val="1408817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Section Break - new topic">
    <p:spTree>
      <p:nvGrpSpPr>
        <p:cNvPr id="1" name=""/>
        <p:cNvGrpSpPr/>
        <p:nvPr/>
      </p:nvGrpSpPr>
      <p:grpSpPr>
        <a:xfrm>
          <a:off x="0" y="0"/>
          <a:ext cx="0" cy="0"/>
          <a:chOff x="0" y="0"/>
          <a:chExt cx="0" cy="0"/>
        </a:xfrm>
      </p:grpSpPr>
      <p:sp>
        <p:nvSpPr>
          <p:cNvPr id="2" name="Title 1"/>
          <p:cNvSpPr>
            <a:spLocks noGrp="1"/>
          </p:cNvSpPr>
          <p:nvPr>
            <p:ph type="title"/>
          </p:nvPr>
        </p:nvSpPr>
        <p:spPr>
          <a:xfrm>
            <a:off x="457200" y="3073533"/>
            <a:ext cx="8229600" cy="1143000"/>
          </a:xfrm>
        </p:spPr>
        <p:txBody>
          <a:bodyPr/>
          <a:lstStyle>
            <a:lvl1pPr>
              <a:defRPr b="1">
                <a:solidFill>
                  <a:srgbClr val="142677"/>
                </a:solidFill>
              </a:defRPr>
            </a:lvl1pPr>
          </a:lstStyle>
          <a:p>
            <a:r>
              <a:rPr lang="en-US"/>
              <a:t>Click to edit Master title style</a:t>
            </a:r>
          </a:p>
        </p:txBody>
      </p:sp>
      <p:pic>
        <p:nvPicPr>
          <p:cNvPr id="6" name="Picture 5" descr="iStock-534037508.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2"/>
            <a:ext cx="9144000" cy="1153581"/>
          </a:xfrm>
          <a:prstGeom prst="rect">
            <a:avLst/>
          </a:prstGeom>
        </p:spPr>
      </p:pic>
      <p:pic>
        <p:nvPicPr>
          <p:cNvPr id="13" name="Picture 12" descr="Large-dark-blue-arrow.pn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rot="5400000">
            <a:off x="2844038" y="6192"/>
            <a:ext cx="3004152" cy="2991772"/>
          </a:xfrm>
          <a:prstGeom prst="rect">
            <a:avLst/>
          </a:prstGeom>
        </p:spPr>
      </p:pic>
      <p:sp>
        <p:nvSpPr>
          <p:cNvPr id="8" name="Title 1"/>
          <p:cNvSpPr txBox="1">
            <a:spLocks/>
          </p:cNvSpPr>
          <p:nvPr userDrawn="1"/>
        </p:nvSpPr>
        <p:spPr>
          <a:xfrm>
            <a:off x="2944924" y="726283"/>
            <a:ext cx="2770076"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7200" b="1">
                <a:solidFill>
                  <a:srgbClr val="FFFFFF"/>
                </a:solidFill>
              </a:rPr>
              <a:t>01</a:t>
            </a:r>
          </a:p>
        </p:txBody>
      </p:sp>
      <p:sp>
        <p:nvSpPr>
          <p:cNvPr id="9" name="Title 1"/>
          <p:cNvSpPr txBox="1">
            <a:spLocks/>
          </p:cNvSpPr>
          <p:nvPr userDrawn="1"/>
        </p:nvSpPr>
        <p:spPr>
          <a:xfrm>
            <a:off x="457200" y="4225133"/>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3200" b="0">
                <a:solidFill>
                  <a:schemeClr val="tx1"/>
                </a:solidFill>
              </a:rPr>
              <a:t>Click to edit Master title style</a:t>
            </a:r>
          </a:p>
        </p:txBody>
      </p:sp>
    </p:spTree>
    <p:extLst>
      <p:ext uri="{BB962C8B-B14F-4D97-AF65-F5344CB8AC3E}">
        <p14:creationId xmlns:p14="http://schemas.microsoft.com/office/powerpoint/2010/main" val="617116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1">
    <p:spTree>
      <p:nvGrpSpPr>
        <p:cNvPr id="1" name=""/>
        <p:cNvGrpSpPr/>
        <p:nvPr/>
      </p:nvGrpSpPr>
      <p:grpSpPr>
        <a:xfrm>
          <a:off x="0" y="0"/>
          <a:ext cx="0" cy="0"/>
          <a:chOff x="0" y="0"/>
          <a:chExt cx="0" cy="0"/>
        </a:xfrm>
      </p:grpSpPr>
      <p:pic>
        <p:nvPicPr>
          <p:cNvPr id="7" name="Picture 6" descr="iStock-820375960.jpg"/>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a:stretch/>
        </p:blipFill>
        <p:spPr>
          <a:xfrm>
            <a:off x="0" y="553044"/>
            <a:ext cx="2663222" cy="5622613"/>
          </a:xfrm>
          <a:prstGeom prst="rect">
            <a:avLst/>
          </a:prstGeom>
        </p:spPr>
      </p:pic>
      <p:pic>
        <p:nvPicPr>
          <p:cNvPr id="2" name="Picture 1" descr="small-dark-blue-arrow.png"/>
          <p:cNvPicPr>
            <a:picLocks noChangeAspect="1"/>
          </p:cNvPicPr>
          <p:nvPr userDrawn="1"/>
        </p:nvPicPr>
        <p:blipFill>
          <a:blip r:embed="rId3">
            <a:alphaModFix amt="90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9" name="Picture 8" descr="BRAC_logo_CMYK_with_you.eps"/>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6826054" y="5939960"/>
            <a:ext cx="1988825" cy="625461"/>
          </a:xfrm>
          <a:prstGeom prst="rect">
            <a:avLst/>
          </a:prstGeom>
        </p:spPr>
      </p:pic>
      <p:sp>
        <p:nvSpPr>
          <p:cNvPr id="10" name="Title 1"/>
          <p:cNvSpPr>
            <a:spLocks noGrp="1"/>
          </p:cNvSpPr>
          <p:nvPr>
            <p:ph type="ctrTitle"/>
          </p:nvPr>
        </p:nvSpPr>
        <p:spPr>
          <a:xfrm>
            <a:off x="271692" y="2565160"/>
            <a:ext cx="3357035" cy="1470025"/>
          </a:xfrm>
        </p:spPr>
        <p:txBody>
          <a:bodyPr>
            <a:normAutofit/>
          </a:bodyPr>
          <a:lstStyle>
            <a:lvl1pPr algn="l">
              <a:defRPr sz="3200" b="1">
                <a:solidFill>
                  <a:schemeClr val="bg1"/>
                </a:solidFill>
              </a:defRPr>
            </a:lvl1pPr>
          </a:lstStyle>
          <a:p>
            <a:r>
              <a:rPr lang="en-US"/>
              <a:t>Click to edit Master title style</a:t>
            </a:r>
          </a:p>
        </p:txBody>
      </p:sp>
      <p:sp>
        <p:nvSpPr>
          <p:cNvPr id="13" name="Content Placeholder 2"/>
          <p:cNvSpPr>
            <a:spLocks noGrp="1"/>
          </p:cNvSpPr>
          <p:nvPr>
            <p:ph sz="half" idx="1"/>
          </p:nvPr>
        </p:nvSpPr>
        <p:spPr>
          <a:xfrm>
            <a:off x="4048924" y="553043"/>
            <a:ext cx="4765955" cy="50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2648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2 - Light blue">
    <p:spTree>
      <p:nvGrpSpPr>
        <p:cNvPr id="1" name=""/>
        <p:cNvGrpSpPr/>
        <p:nvPr/>
      </p:nvGrpSpPr>
      <p:grpSpPr>
        <a:xfrm>
          <a:off x="0" y="0"/>
          <a:ext cx="0" cy="0"/>
          <a:chOff x="0" y="0"/>
          <a:chExt cx="0" cy="0"/>
        </a:xfrm>
      </p:grpSpPr>
      <p:pic>
        <p:nvPicPr>
          <p:cNvPr id="4" name="Picture 3" descr="Medium-light-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04482"/>
            <a:ext cx="3357035" cy="1470025"/>
          </a:xfrm>
        </p:spPr>
        <p:txBody>
          <a:bodyPr>
            <a:normAutofit/>
          </a:bodyPr>
          <a:lstStyle>
            <a:lvl1pPr algn="l">
              <a:defRPr sz="3200" b="1">
                <a:solidFill>
                  <a:schemeClr val="bg1"/>
                </a:solidFill>
              </a:defRPr>
            </a:lvl1pPr>
          </a:lstStyle>
          <a:p>
            <a:r>
              <a:rPr lang="en-US"/>
              <a:t>Click to edit Master title style</a:t>
            </a:r>
          </a:p>
        </p:txBody>
      </p:sp>
      <p:sp>
        <p:nvSpPr>
          <p:cNvPr id="8" name="Title 1"/>
          <p:cNvSpPr txBox="1">
            <a:spLocks/>
          </p:cNvSpPr>
          <p:nvPr userDrawn="1"/>
        </p:nvSpPr>
        <p:spPr>
          <a:xfrm>
            <a:off x="4897965" y="523141"/>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a:solidFill>
                  <a:srgbClr val="142677"/>
                </a:solidFill>
              </a:rPr>
              <a:t>01</a:t>
            </a:r>
          </a:p>
        </p:txBody>
      </p:sp>
      <p:sp>
        <p:nvSpPr>
          <p:cNvPr id="11" name="Title 1"/>
          <p:cNvSpPr txBox="1">
            <a:spLocks/>
          </p:cNvSpPr>
          <p:nvPr userDrawn="1"/>
        </p:nvSpPr>
        <p:spPr>
          <a:xfrm>
            <a:off x="4897965" y="1990816"/>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a:solidFill>
                  <a:srgbClr val="142677"/>
                </a:solidFill>
              </a:rPr>
              <a:t>02</a:t>
            </a:r>
          </a:p>
        </p:txBody>
      </p:sp>
      <p:sp>
        <p:nvSpPr>
          <p:cNvPr id="12" name="Title 1"/>
          <p:cNvSpPr txBox="1">
            <a:spLocks/>
          </p:cNvSpPr>
          <p:nvPr userDrawn="1"/>
        </p:nvSpPr>
        <p:spPr>
          <a:xfrm>
            <a:off x="4897965" y="3448055"/>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a:solidFill>
                  <a:srgbClr val="142677"/>
                </a:solidFill>
              </a:rPr>
              <a:t>03</a:t>
            </a:r>
          </a:p>
        </p:txBody>
      </p:sp>
      <p:sp>
        <p:nvSpPr>
          <p:cNvPr id="14" name="Title 1"/>
          <p:cNvSpPr txBox="1">
            <a:spLocks/>
          </p:cNvSpPr>
          <p:nvPr userDrawn="1"/>
        </p:nvSpPr>
        <p:spPr>
          <a:xfrm>
            <a:off x="4898396" y="4926164"/>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a:solidFill>
                  <a:srgbClr val="142677"/>
                </a:solidFill>
              </a:rPr>
              <a:t>04</a:t>
            </a:r>
          </a:p>
        </p:txBody>
      </p:sp>
      <p:sp>
        <p:nvSpPr>
          <p:cNvPr id="16" name="Title 1"/>
          <p:cNvSpPr txBox="1">
            <a:spLocks/>
          </p:cNvSpPr>
          <p:nvPr userDrawn="1"/>
        </p:nvSpPr>
        <p:spPr>
          <a:xfrm>
            <a:off x="5820329" y="199081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Click to edit Master title style</a:t>
            </a:r>
          </a:p>
        </p:txBody>
      </p:sp>
      <p:sp>
        <p:nvSpPr>
          <p:cNvPr id="18" name="Title 1"/>
          <p:cNvSpPr txBox="1">
            <a:spLocks/>
          </p:cNvSpPr>
          <p:nvPr userDrawn="1"/>
        </p:nvSpPr>
        <p:spPr>
          <a:xfrm>
            <a:off x="5820329" y="344805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Click to edit Master title style</a:t>
            </a:r>
          </a:p>
        </p:txBody>
      </p:sp>
      <p:sp>
        <p:nvSpPr>
          <p:cNvPr id="19" name="Title 1"/>
          <p:cNvSpPr txBox="1">
            <a:spLocks/>
          </p:cNvSpPr>
          <p:nvPr userDrawn="1"/>
        </p:nvSpPr>
        <p:spPr>
          <a:xfrm>
            <a:off x="5820329" y="4926163"/>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Click to edit Master title style</a:t>
            </a:r>
          </a:p>
        </p:txBody>
      </p:sp>
      <p:sp>
        <p:nvSpPr>
          <p:cNvPr id="13" name="Title 1"/>
          <p:cNvSpPr txBox="1">
            <a:spLocks/>
          </p:cNvSpPr>
          <p:nvPr userDrawn="1"/>
        </p:nvSpPr>
        <p:spPr>
          <a:xfrm>
            <a:off x="5820329" y="554891"/>
            <a:ext cx="2601383" cy="81036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pPr algn="l"/>
            <a:r>
              <a:rPr lang="en-US" sz="2000" b="0">
                <a:solidFill>
                  <a:schemeClr val="tx1"/>
                </a:solidFill>
              </a:rPr>
              <a:t>Click to edit Master title style</a:t>
            </a:r>
          </a:p>
        </p:txBody>
      </p:sp>
    </p:spTree>
    <p:extLst>
      <p:ext uri="{BB962C8B-B14F-4D97-AF65-F5344CB8AC3E}">
        <p14:creationId xmlns:p14="http://schemas.microsoft.com/office/powerpoint/2010/main" val="352560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2 - orange arrow">
    <p:spTree>
      <p:nvGrpSpPr>
        <p:cNvPr id="1" name=""/>
        <p:cNvGrpSpPr/>
        <p:nvPr/>
      </p:nvGrpSpPr>
      <p:grpSpPr>
        <a:xfrm>
          <a:off x="0" y="0"/>
          <a:ext cx="0" cy="0"/>
          <a:chOff x="0" y="0"/>
          <a:chExt cx="0" cy="0"/>
        </a:xfrm>
      </p:grpSpPr>
      <p:pic>
        <p:nvPicPr>
          <p:cNvPr id="2" name="Picture 1" descr="medium-orang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04482"/>
            <a:ext cx="3357035" cy="1470025"/>
          </a:xfrm>
        </p:spPr>
        <p:txBody>
          <a:bodyPr>
            <a:normAutofit/>
          </a:bodyPr>
          <a:lstStyle>
            <a:lvl1pPr algn="l">
              <a:defRPr sz="3200" b="1">
                <a:solidFill>
                  <a:schemeClr val="bg1"/>
                </a:solidFill>
              </a:defRPr>
            </a:lvl1pPr>
          </a:lstStyle>
          <a:p>
            <a:r>
              <a:rPr lang="en-US"/>
              <a:t>Click to edit Master title style</a:t>
            </a:r>
          </a:p>
        </p:txBody>
      </p:sp>
      <p:sp>
        <p:nvSpPr>
          <p:cNvPr id="8" name="Title 1"/>
          <p:cNvSpPr txBox="1">
            <a:spLocks/>
          </p:cNvSpPr>
          <p:nvPr userDrawn="1"/>
        </p:nvSpPr>
        <p:spPr>
          <a:xfrm>
            <a:off x="4897965" y="523141"/>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a:solidFill>
                  <a:srgbClr val="142677"/>
                </a:solidFill>
              </a:rPr>
              <a:t>01</a:t>
            </a:r>
          </a:p>
        </p:txBody>
      </p:sp>
      <p:sp>
        <p:nvSpPr>
          <p:cNvPr id="11" name="Title 1"/>
          <p:cNvSpPr txBox="1">
            <a:spLocks/>
          </p:cNvSpPr>
          <p:nvPr userDrawn="1"/>
        </p:nvSpPr>
        <p:spPr>
          <a:xfrm>
            <a:off x="4897965" y="1990816"/>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a:solidFill>
                  <a:srgbClr val="142677"/>
                </a:solidFill>
              </a:rPr>
              <a:t>02</a:t>
            </a:r>
          </a:p>
        </p:txBody>
      </p:sp>
      <p:sp>
        <p:nvSpPr>
          <p:cNvPr id="12" name="Title 1"/>
          <p:cNvSpPr txBox="1">
            <a:spLocks/>
          </p:cNvSpPr>
          <p:nvPr userDrawn="1"/>
        </p:nvSpPr>
        <p:spPr>
          <a:xfrm>
            <a:off x="4897965" y="3448055"/>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a:solidFill>
                  <a:srgbClr val="142677"/>
                </a:solidFill>
              </a:rPr>
              <a:t>03</a:t>
            </a:r>
          </a:p>
        </p:txBody>
      </p:sp>
      <p:sp>
        <p:nvSpPr>
          <p:cNvPr id="14" name="Title 1"/>
          <p:cNvSpPr txBox="1">
            <a:spLocks/>
          </p:cNvSpPr>
          <p:nvPr userDrawn="1"/>
        </p:nvSpPr>
        <p:spPr>
          <a:xfrm>
            <a:off x="4898396" y="4926164"/>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a:solidFill>
                  <a:srgbClr val="142677"/>
                </a:solidFill>
              </a:rPr>
              <a:t>04</a:t>
            </a:r>
          </a:p>
        </p:txBody>
      </p:sp>
      <p:sp>
        <p:nvSpPr>
          <p:cNvPr id="15" name="Title 1"/>
          <p:cNvSpPr txBox="1">
            <a:spLocks/>
          </p:cNvSpPr>
          <p:nvPr userDrawn="1"/>
        </p:nvSpPr>
        <p:spPr>
          <a:xfrm>
            <a:off x="5820329" y="523141"/>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Click to edit Master title style</a:t>
            </a:r>
          </a:p>
        </p:txBody>
      </p:sp>
      <p:sp>
        <p:nvSpPr>
          <p:cNvPr id="16" name="Title 1"/>
          <p:cNvSpPr txBox="1">
            <a:spLocks/>
          </p:cNvSpPr>
          <p:nvPr userDrawn="1"/>
        </p:nvSpPr>
        <p:spPr>
          <a:xfrm>
            <a:off x="5820329" y="199081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Click to edit Master title style</a:t>
            </a:r>
          </a:p>
        </p:txBody>
      </p:sp>
      <p:sp>
        <p:nvSpPr>
          <p:cNvPr id="18" name="Title 1"/>
          <p:cNvSpPr txBox="1">
            <a:spLocks/>
          </p:cNvSpPr>
          <p:nvPr userDrawn="1"/>
        </p:nvSpPr>
        <p:spPr>
          <a:xfrm>
            <a:off x="5820329" y="344805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Click to edit Master title style</a:t>
            </a:r>
          </a:p>
        </p:txBody>
      </p:sp>
      <p:sp>
        <p:nvSpPr>
          <p:cNvPr id="19" name="Title 1"/>
          <p:cNvSpPr txBox="1">
            <a:spLocks/>
          </p:cNvSpPr>
          <p:nvPr userDrawn="1"/>
        </p:nvSpPr>
        <p:spPr>
          <a:xfrm>
            <a:off x="5820329" y="4926163"/>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Click to edit Master title style</a:t>
            </a:r>
          </a:p>
        </p:txBody>
      </p:sp>
    </p:spTree>
    <p:extLst>
      <p:ext uri="{BB962C8B-B14F-4D97-AF65-F5344CB8AC3E}">
        <p14:creationId xmlns:p14="http://schemas.microsoft.com/office/powerpoint/2010/main" val="4102792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3 - blue arrow">
    <p:spTree>
      <p:nvGrpSpPr>
        <p:cNvPr id="1" name=""/>
        <p:cNvGrpSpPr/>
        <p:nvPr/>
      </p:nvGrpSpPr>
      <p:grpSpPr>
        <a:xfrm>
          <a:off x="0" y="0"/>
          <a:ext cx="0" cy="0"/>
          <a:chOff x="0" y="0"/>
          <a:chExt cx="0" cy="0"/>
        </a:xfrm>
      </p:grpSpPr>
      <p:pic>
        <p:nvPicPr>
          <p:cNvPr id="3" name="Picture 2" descr="medium-dark-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04482"/>
            <a:ext cx="3357035" cy="1470025"/>
          </a:xfrm>
        </p:spPr>
        <p:txBody>
          <a:bodyPr>
            <a:normAutofit/>
          </a:bodyPr>
          <a:lstStyle>
            <a:lvl1pPr algn="l">
              <a:defRPr sz="3200" b="1">
                <a:solidFill>
                  <a:schemeClr val="bg1"/>
                </a:solidFill>
              </a:defRPr>
            </a:lvl1pPr>
          </a:lstStyle>
          <a:p>
            <a:r>
              <a:rPr lang="en-US"/>
              <a:t>Click to edit Master title style</a:t>
            </a:r>
          </a:p>
        </p:txBody>
      </p:sp>
      <p:sp>
        <p:nvSpPr>
          <p:cNvPr id="8" name="Title 1"/>
          <p:cNvSpPr txBox="1">
            <a:spLocks/>
          </p:cNvSpPr>
          <p:nvPr userDrawn="1"/>
        </p:nvSpPr>
        <p:spPr>
          <a:xfrm>
            <a:off x="4897965" y="523141"/>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a:solidFill>
                  <a:srgbClr val="142677"/>
                </a:solidFill>
              </a:rPr>
              <a:t>01</a:t>
            </a:r>
          </a:p>
        </p:txBody>
      </p:sp>
      <p:sp>
        <p:nvSpPr>
          <p:cNvPr id="11" name="Title 1"/>
          <p:cNvSpPr txBox="1">
            <a:spLocks/>
          </p:cNvSpPr>
          <p:nvPr userDrawn="1"/>
        </p:nvSpPr>
        <p:spPr>
          <a:xfrm>
            <a:off x="4897965" y="1990816"/>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a:solidFill>
                  <a:srgbClr val="142677"/>
                </a:solidFill>
              </a:rPr>
              <a:t>02</a:t>
            </a:r>
          </a:p>
        </p:txBody>
      </p:sp>
      <p:sp>
        <p:nvSpPr>
          <p:cNvPr id="12" name="Title 1"/>
          <p:cNvSpPr txBox="1">
            <a:spLocks/>
          </p:cNvSpPr>
          <p:nvPr userDrawn="1"/>
        </p:nvSpPr>
        <p:spPr>
          <a:xfrm>
            <a:off x="4897965" y="3448055"/>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a:solidFill>
                  <a:srgbClr val="142677"/>
                </a:solidFill>
              </a:rPr>
              <a:t>03</a:t>
            </a:r>
          </a:p>
        </p:txBody>
      </p:sp>
      <p:sp>
        <p:nvSpPr>
          <p:cNvPr id="14" name="Title 1"/>
          <p:cNvSpPr txBox="1">
            <a:spLocks/>
          </p:cNvSpPr>
          <p:nvPr userDrawn="1"/>
        </p:nvSpPr>
        <p:spPr>
          <a:xfrm>
            <a:off x="4898396" y="4926164"/>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a:solidFill>
                  <a:srgbClr val="142677"/>
                </a:solidFill>
              </a:rPr>
              <a:t>04</a:t>
            </a:r>
          </a:p>
        </p:txBody>
      </p:sp>
      <p:sp>
        <p:nvSpPr>
          <p:cNvPr id="15" name="Title 1"/>
          <p:cNvSpPr txBox="1">
            <a:spLocks/>
          </p:cNvSpPr>
          <p:nvPr userDrawn="1"/>
        </p:nvSpPr>
        <p:spPr>
          <a:xfrm>
            <a:off x="5820329" y="523141"/>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Click to edit Master title style</a:t>
            </a:r>
          </a:p>
        </p:txBody>
      </p:sp>
      <p:sp>
        <p:nvSpPr>
          <p:cNvPr id="16" name="Title 1"/>
          <p:cNvSpPr txBox="1">
            <a:spLocks/>
          </p:cNvSpPr>
          <p:nvPr userDrawn="1"/>
        </p:nvSpPr>
        <p:spPr>
          <a:xfrm>
            <a:off x="5820329" y="199081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Click to edit Master title style</a:t>
            </a:r>
          </a:p>
        </p:txBody>
      </p:sp>
      <p:sp>
        <p:nvSpPr>
          <p:cNvPr id="18" name="Title 1"/>
          <p:cNvSpPr txBox="1">
            <a:spLocks/>
          </p:cNvSpPr>
          <p:nvPr userDrawn="1"/>
        </p:nvSpPr>
        <p:spPr>
          <a:xfrm>
            <a:off x="5820329" y="344805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Click to edit Master title style</a:t>
            </a:r>
          </a:p>
        </p:txBody>
      </p:sp>
      <p:sp>
        <p:nvSpPr>
          <p:cNvPr id="19" name="Title 1"/>
          <p:cNvSpPr txBox="1">
            <a:spLocks/>
          </p:cNvSpPr>
          <p:nvPr userDrawn="1"/>
        </p:nvSpPr>
        <p:spPr>
          <a:xfrm>
            <a:off x="5820329" y="4926163"/>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Click to edit Master title style</a:t>
            </a:r>
          </a:p>
        </p:txBody>
      </p:sp>
    </p:spTree>
    <p:extLst>
      <p:ext uri="{BB962C8B-B14F-4D97-AF65-F5344CB8AC3E}">
        <p14:creationId xmlns:p14="http://schemas.microsoft.com/office/powerpoint/2010/main" val="1900149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3" name="Picture 2" descr="medium-dark-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4743645" y="325668"/>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95427"/>
            <a:ext cx="3357035" cy="1470025"/>
          </a:xfrm>
        </p:spPr>
        <p:txBody>
          <a:bodyPr>
            <a:normAutofit/>
          </a:bodyPr>
          <a:lstStyle>
            <a:lvl1pPr algn="l">
              <a:defRPr sz="3200" b="1">
                <a:solidFill>
                  <a:schemeClr val="bg1"/>
                </a:solidFill>
              </a:defRPr>
            </a:lvl1pPr>
          </a:lstStyle>
          <a:p>
            <a:r>
              <a:rPr lang="en-US"/>
              <a:t>Click to edit Master title style</a:t>
            </a:r>
          </a:p>
        </p:txBody>
      </p:sp>
      <p:sp>
        <p:nvSpPr>
          <p:cNvPr id="15" name="Title 1"/>
          <p:cNvSpPr txBox="1">
            <a:spLocks/>
          </p:cNvSpPr>
          <p:nvPr userDrawn="1"/>
        </p:nvSpPr>
        <p:spPr>
          <a:xfrm>
            <a:off x="4897965" y="674640"/>
            <a:ext cx="3330456" cy="449518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a:solidFill>
                  <a:schemeClr val="tx1"/>
                </a:solidFill>
              </a:rPr>
              <a:t>Click to edit Master title style</a:t>
            </a:r>
          </a:p>
          <a:p>
            <a:pPr marL="342900" indent="-342900">
              <a:buFont typeface="Arial"/>
              <a:buChar char="•"/>
            </a:pPr>
            <a:endParaRPr lang="en-US" sz="2000" b="0">
              <a:solidFill>
                <a:schemeClr val="tx1"/>
              </a:solidFill>
            </a:endParaRPr>
          </a:p>
        </p:txBody>
      </p:sp>
    </p:spTree>
    <p:extLst>
      <p:ext uri="{BB962C8B-B14F-4D97-AF65-F5344CB8AC3E}">
        <p14:creationId xmlns:p14="http://schemas.microsoft.com/office/powerpoint/2010/main" val="4237456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3 - LB arrow">
    <p:spTree>
      <p:nvGrpSpPr>
        <p:cNvPr id="1" name=""/>
        <p:cNvGrpSpPr/>
        <p:nvPr/>
      </p:nvGrpSpPr>
      <p:grpSpPr>
        <a:xfrm>
          <a:off x="0" y="0"/>
          <a:ext cx="0" cy="0"/>
          <a:chOff x="0" y="0"/>
          <a:chExt cx="0" cy="0"/>
        </a:xfrm>
      </p:grpSpPr>
      <p:pic>
        <p:nvPicPr>
          <p:cNvPr id="4" name="Picture 3" descr="Medium-light-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4743645" y="325668"/>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95427"/>
            <a:ext cx="3357035" cy="1470025"/>
          </a:xfrm>
        </p:spPr>
        <p:txBody>
          <a:bodyPr>
            <a:normAutofit/>
          </a:bodyPr>
          <a:lstStyle>
            <a:lvl1pPr algn="l">
              <a:defRPr sz="3200" b="1">
                <a:solidFill>
                  <a:schemeClr val="bg1"/>
                </a:solidFill>
              </a:defRPr>
            </a:lvl1pPr>
          </a:lstStyle>
          <a:p>
            <a:r>
              <a:rPr lang="en-US"/>
              <a:t>Click to edit Master title style</a:t>
            </a:r>
          </a:p>
        </p:txBody>
      </p:sp>
      <p:sp>
        <p:nvSpPr>
          <p:cNvPr id="15" name="Title 1"/>
          <p:cNvSpPr txBox="1">
            <a:spLocks/>
          </p:cNvSpPr>
          <p:nvPr userDrawn="1"/>
        </p:nvSpPr>
        <p:spPr>
          <a:xfrm>
            <a:off x="4897965" y="674640"/>
            <a:ext cx="3330456" cy="449518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a:solidFill>
                  <a:schemeClr val="tx1"/>
                </a:solidFill>
              </a:rPr>
              <a:t>Click to edit Master title style</a:t>
            </a:r>
          </a:p>
          <a:p>
            <a:pPr marL="342900" indent="-342900">
              <a:buFont typeface="Arial"/>
              <a:buChar char="•"/>
            </a:pPr>
            <a:endParaRPr lang="en-US" sz="2000" b="0">
              <a:solidFill>
                <a:schemeClr val="tx1"/>
              </a:solidFill>
            </a:endParaRPr>
          </a:p>
        </p:txBody>
      </p:sp>
    </p:spTree>
    <p:extLst>
      <p:ext uri="{BB962C8B-B14F-4D97-AF65-F5344CB8AC3E}">
        <p14:creationId xmlns:p14="http://schemas.microsoft.com/office/powerpoint/2010/main" val="1796970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3 - orange arrow">
    <p:spTree>
      <p:nvGrpSpPr>
        <p:cNvPr id="1" name=""/>
        <p:cNvGrpSpPr/>
        <p:nvPr/>
      </p:nvGrpSpPr>
      <p:grpSpPr>
        <a:xfrm>
          <a:off x="0" y="0"/>
          <a:ext cx="0" cy="0"/>
          <a:chOff x="0" y="0"/>
          <a:chExt cx="0" cy="0"/>
        </a:xfrm>
      </p:grpSpPr>
      <p:pic>
        <p:nvPicPr>
          <p:cNvPr id="3" name="Picture 2" descr="medium-orang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4743645" y="325668"/>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95427"/>
            <a:ext cx="3357035" cy="1470025"/>
          </a:xfrm>
        </p:spPr>
        <p:txBody>
          <a:bodyPr>
            <a:normAutofit/>
          </a:bodyPr>
          <a:lstStyle>
            <a:lvl1pPr algn="l">
              <a:defRPr sz="3200" b="1">
                <a:solidFill>
                  <a:schemeClr val="bg1"/>
                </a:solidFill>
              </a:defRPr>
            </a:lvl1pPr>
          </a:lstStyle>
          <a:p>
            <a:r>
              <a:rPr lang="en-US"/>
              <a:t>Click to edit Master title style</a:t>
            </a:r>
          </a:p>
        </p:txBody>
      </p:sp>
      <p:sp>
        <p:nvSpPr>
          <p:cNvPr id="15" name="Title 1"/>
          <p:cNvSpPr txBox="1">
            <a:spLocks/>
          </p:cNvSpPr>
          <p:nvPr userDrawn="1"/>
        </p:nvSpPr>
        <p:spPr>
          <a:xfrm>
            <a:off x="4897965" y="674640"/>
            <a:ext cx="3330456" cy="449518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a:solidFill>
                  <a:schemeClr val="tx1"/>
                </a:solidFill>
              </a:rPr>
              <a:t>Click to edit Master title style</a:t>
            </a:r>
          </a:p>
          <a:p>
            <a:pPr marL="342900" indent="-342900">
              <a:buFont typeface="Arial"/>
              <a:buChar char="•"/>
            </a:pPr>
            <a:endParaRPr lang="en-US" sz="2000" b="0">
              <a:solidFill>
                <a:schemeClr val="tx1"/>
              </a:solidFill>
            </a:endParaRPr>
          </a:p>
        </p:txBody>
      </p:sp>
    </p:spTree>
    <p:extLst>
      <p:ext uri="{BB962C8B-B14F-4D97-AF65-F5344CB8AC3E}">
        <p14:creationId xmlns:p14="http://schemas.microsoft.com/office/powerpoint/2010/main" val="632928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4 - long arrow blue">
    <p:spTree>
      <p:nvGrpSpPr>
        <p:cNvPr id="1" name=""/>
        <p:cNvGrpSpPr/>
        <p:nvPr/>
      </p:nvGrpSpPr>
      <p:grpSpPr>
        <a:xfrm>
          <a:off x="0" y="0"/>
          <a:ext cx="0" cy="0"/>
          <a:chOff x="0" y="0"/>
          <a:chExt cx="0" cy="0"/>
        </a:xfrm>
      </p:grpSpPr>
      <p:pic>
        <p:nvPicPr>
          <p:cNvPr id="4" name="Picture 3" descr="long-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10" name="Title 1"/>
          <p:cNvSpPr>
            <a:spLocks noGrp="1"/>
          </p:cNvSpPr>
          <p:nvPr>
            <p:ph type="ctrTitle"/>
          </p:nvPr>
        </p:nvSpPr>
        <p:spPr>
          <a:xfrm>
            <a:off x="325967" y="525843"/>
            <a:ext cx="4690533" cy="1470025"/>
          </a:xfrm>
        </p:spPr>
        <p:txBody>
          <a:bodyPr>
            <a:normAutofit/>
          </a:bodyPr>
          <a:lstStyle>
            <a:lvl1pPr algn="l">
              <a:defRPr sz="3200" b="1">
                <a:solidFill>
                  <a:schemeClr val="bg1"/>
                </a:solidFill>
              </a:defRPr>
            </a:lvl1pPr>
          </a:lstStyle>
          <a:p>
            <a:r>
              <a:rPr lang="en-US"/>
              <a:t>Click to edit Master title style</a:t>
            </a:r>
          </a:p>
        </p:txBody>
      </p:sp>
      <p:sp>
        <p:nvSpPr>
          <p:cNvPr id="15" name="Title 1"/>
          <p:cNvSpPr txBox="1">
            <a:spLocks/>
          </p:cNvSpPr>
          <p:nvPr userDrawn="1"/>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a:solidFill>
                  <a:schemeClr val="tx1"/>
                </a:solidFill>
              </a:rPr>
              <a:t>Click to edit Master title style</a:t>
            </a:r>
          </a:p>
          <a:p>
            <a:pPr marL="342900" indent="-342900">
              <a:buFont typeface="Arial"/>
              <a:buChar char="•"/>
            </a:pPr>
            <a:endParaRPr lang="en-US" sz="2000" b="0">
              <a:solidFill>
                <a:schemeClr val="tx1"/>
              </a:solidFill>
            </a:endParaRPr>
          </a:p>
        </p:txBody>
      </p:sp>
    </p:spTree>
    <p:extLst>
      <p:ext uri="{BB962C8B-B14F-4D97-AF65-F5344CB8AC3E}">
        <p14:creationId xmlns:p14="http://schemas.microsoft.com/office/powerpoint/2010/main" val="2671485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4 - long arrow LB">
    <p:spTree>
      <p:nvGrpSpPr>
        <p:cNvPr id="1" name=""/>
        <p:cNvGrpSpPr/>
        <p:nvPr/>
      </p:nvGrpSpPr>
      <p:grpSpPr>
        <a:xfrm>
          <a:off x="0" y="0"/>
          <a:ext cx="0" cy="0"/>
          <a:chOff x="0" y="0"/>
          <a:chExt cx="0" cy="0"/>
        </a:xfrm>
      </p:grpSpPr>
      <p:pic>
        <p:nvPicPr>
          <p:cNvPr id="3" name="Picture 2" descr="long-light-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10" name="Title 1"/>
          <p:cNvSpPr>
            <a:spLocks noGrp="1"/>
          </p:cNvSpPr>
          <p:nvPr>
            <p:ph type="ctrTitle"/>
          </p:nvPr>
        </p:nvSpPr>
        <p:spPr>
          <a:xfrm>
            <a:off x="325967" y="525843"/>
            <a:ext cx="4690533" cy="1470025"/>
          </a:xfrm>
        </p:spPr>
        <p:txBody>
          <a:bodyPr>
            <a:normAutofit/>
          </a:bodyPr>
          <a:lstStyle>
            <a:lvl1pPr algn="l">
              <a:defRPr sz="3200" b="1">
                <a:solidFill>
                  <a:schemeClr val="bg1"/>
                </a:solidFill>
              </a:defRPr>
            </a:lvl1pPr>
          </a:lstStyle>
          <a:p>
            <a:r>
              <a:rPr lang="en-US"/>
              <a:t>Click to edit Master title style</a:t>
            </a:r>
          </a:p>
        </p:txBody>
      </p:sp>
      <p:sp>
        <p:nvSpPr>
          <p:cNvPr id="15" name="Title 1"/>
          <p:cNvSpPr txBox="1">
            <a:spLocks/>
          </p:cNvSpPr>
          <p:nvPr userDrawn="1"/>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a:solidFill>
                  <a:schemeClr val="tx1"/>
                </a:solidFill>
              </a:rPr>
              <a:t>Click to edit Master title style</a:t>
            </a:r>
          </a:p>
          <a:p>
            <a:pPr marL="342900" indent="-342900">
              <a:buFont typeface="Arial"/>
              <a:buChar char="•"/>
            </a:pPr>
            <a:endParaRPr lang="en-US" sz="2000" b="0">
              <a:solidFill>
                <a:schemeClr val="tx1"/>
              </a:solidFill>
            </a:endParaRPr>
          </a:p>
        </p:txBody>
      </p:sp>
    </p:spTree>
    <p:extLst>
      <p:ext uri="{BB962C8B-B14F-4D97-AF65-F5344CB8AC3E}">
        <p14:creationId xmlns:p14="http://schemas.microsoft.com/office/powerpoint/2010/main" val="231832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4 - long arrow orange">
    <p:spTree>
      <p:nvGrpSpPr>
        <p:cNvPr id="1" name=""/>
        <p:cNvGrpSpPr/>
        <p:nvPr/>
      </p:nvGrpSpPr>
      <p:grpSpPr>
        <a:xfrm>
          <a:off x="0" y="0"/>
          <a:ext cx="0" cy="0"/>
          <a:chOff x="0" y="0"/>
          <a:chExt cx="0" cy="0"/>
        </a:xfrm>
      </p:grpSpPr>
      <p:pic>
        <p:nvPicPr>
          <p:cNvPr id="4" name="Picture 3" descr="long-orang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10" name="Title 1"/>
          <p:cNvSpPr>
            <a:spLocks noGrp="1"/>
          </p:cNvSpPr>
          <p:nvPr>
            <p:ph type="ctrTitle"/>
          </p:nvPr>
        </p:nvSpPr>
        <p:spPr>
          <a:xfrm>
            <a:off x="325967" y="525843"/>
            <a:ext cx="4690533" cy="1470025"/>
          </a:xfrm>
        </p:spPr>
        <p:txBody>
          <a:bodyPr>
            <a:normAutofit/>
          </a:bodyPr>
          <a:lstStyle>
            <a:lvl1pPr algn="l">
              <a:defRPr sz="3200" b="1">
                <a:solidFill>
                  <a:schemeClr val="bg1"/>
                </a:solidFill>
              </a:defRPr>
            </a:lvl1pPr>
          </a:lstStyle>
          <a:p>
            <a:r>
              <a:rPr lang="en-US"/>
              <a:t>Click to edit Master title style</a:t>
            </a:r>
          </a:p>
        </p:txBody>
      </p:sp>
      <p:sp>
        <p:nvSpPr>
          <p:cNvPr id="15" name="Title 1"/>
          <p:cNvSpPr txBox="1">
            <a:spLocks/>
          </p:cNvSpPr>
          <p:nvPr userDrawn="1"/>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a:solidFill>
                  <a:schemeClr val="tx1"/>
                </a:solidFill>
              </a:rPr>
              <a:t>Click to edit Master title style</a:t>
            </a:r>
          </a:p>
          <a:p>
            <a:pPr marL="342900" indent="-342900">
              <a:buFont typeface="Arial"/>
              <a:buChar char="•"/>
            </a:pPr>
            <a:endParaRPr lang="en-US" sz="2000" b="0">
              <a:solidFill>
                <a:schemeClr val="tx1"/>
              </a:solidFill>
            </a:endParaRPr>
          </a:p>
        </p:txBody>
      </p:sp>
    </p:spTree>
    <p:extLst>
      <p:ext uri="{BB962C8B-B14F-4D97-AF65-F5344CB8AC3E}">
        <p14:creationId xmlns:p14="http://schemas.microsoft.com/office/powerpoint/2010/main" val="4386673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4 - long arrow green">
    <p:spTree>
      <p:nvGrpSpPr>
        <p:cNvPr id="1" name=""/>
        <p:cNvGrpSpPr/>
        <p:nvPr/>
      </p:nvGrpSpPr>
      <p:grpSpPr>
        <a:xfrm>
          <a:off x="0" y="0"/>
          <a:ext cx="0" cy="0"/>
          <a:chOff x="0" y="0"/>
          <a:chExt cx="0" cy="0"/>
        </a:xfrm>
      </p:grpSpPr>
      <p:pic>
        <p:nvPicPr>
          <p:cNvPr id="3" name="Picture 2" descr="long-green-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10" name="Title 1"/>
          <p:cNvSpPr>
            <a:spLocks noGrp="1"/>
          </p:cNvSpPr>
          <p:nvPr>
            <p:ph type="ctrTitle"/>
          </p:nvPr>
        </p:nvSpPr>
        <p:spPr>
          <a:xfrm>
            <a:off x="325967" y="525843"/>
            <a:ext cx="4690533" cy="1470025"/>
          </a:xfrm>
        </p:spPr>
        <p:txBody>
          <a:bodyPr>
            <a:normAutofit/>
          </a:bodyPr>
          <a:lstStyle>
            <a:lvl1pPr algn="l">
              <a:defRPr sz="3200" b="1">
                <a:solidFill>
                  <a:schemeClr val="bg1"/>
                </a:solidFill>
              </a:defRPr>
            </a:lvl1pPr>
          </a:lstStyle>
          <a:p>
            <a:r>
              <a:rPr lang="en-US"/>
              <a:t>Click to edit Master title style</a:t>
            </a:r>
          </a:p>
        </p:txBody>
      </p:sp>
      <p:sp>
        <p:nvSpPr>
          <p:cNvPr id="15" name="Title 1"/>
          <p:cNvSpPr txBox="1">
            <a:spLocks/>
          </p:cNvSpPr>
          <p:nvPr userDrawn="1"/>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a:solidFill>
                  <a:schemeClr val="tx1"/>
                </a:solidFill>
              </a:rPr>
              <a:t>Click to edit Master title style</a:t>
            </a:r>
          </a:p>
          <a:p>
            <a:pPr marL="342900" indent="-342900">
              <a:buFont typeface="Arial"/>
              <a:buChar char="•"/>
            </a:pPr>
            <a:endParaRPr lang="en-US" sz="2000" b="0">
              <a:solidFill>
                <a:schemeClr val="tx1"/>
              </a:solidFill>
            </a:endParaRPr>
          </a:p>
        </p:txBody>
      </p:sp>
    </p:spTree>
    <p:extLst>
      <p:ext uri="{BB962C8B-B14F-4D97-AF65-F5344CB8AC3E}">
        <p14:creationId xmlns:p14="http://schemas.microsoft.com/office/powerpoint/2010/main" val="1207161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912533" y="1327285"/>
            <a:ext cx="5903384" cy="715300"/>
          </a:xfrm>
        </p:spPr>
        <p:txBody>
          <a:bodyPr anchor="t">
            <a:noAutofit/>
          </a:bodyPr>
          <a:lstStyle>
            <a:lvl1pPr algn="l">
              <a:defRPr sz="3600" b="1">
                <a:solidFill>
                  <a:srgbClr val="142677"/>
                </a:solidFill>
              </a:defRPr>
            </a:lvl1pPr>
          </a:lstStyle>
          <a:p>
            <a:r>
              <a:rPr lang="en-US"/>
              <a:t>Click to edit Master title style</a:t>
            </a:r>
          </a:p>
        </p:txBody>
      </p:sp>
      <p:pic>
        <p:nvPicPr>
          <p:cNvPr id="6" name="Picture 5" descr="iStock-534037508.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2"/>
            <a:ext cx="9144000" cy="987855"/>
          </a:xfrm>
          <a:prstGeom prst="rect">
            <a:avLst/>
          </a:prstGeom>
        </p:spPr>
      </p:pic>
      <p:pic>
        <p:nvPicPr>
          <p:cNvPr id="4" name="Picture 3" descr="small-dark-blue-arrow.pn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rot="5400000">
            <a:off x="301704" y="223704"/>
            <a:ext cx="2193658" cy="1746250"/>
          </a:xfrm>
          <a:prstGeom prst="rect">
            <a:avLst/>
          </a:prstGeom>
        </p:spPr>
      </p:pic>
      <p:sp>
        <p:nvSpPr>
          <p:cNvPr id="8" name="Title 1"/>
          <p:cNvSpPr txBox="1">
            <a:spLocks/>
          </p:cNvSpPr>
          <p:nvPr userDrawn="1"/>
        </p:nvSpPr>
        <p:spPr>
          <a:xfrm>
            <a:off x="525408" y="103849"/>
            <a:ext cx="1746250" cy="88400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400" b="1">
                <a:solidFill>
                  <a:srgbClr val="FFFFFF"/>
                </a:solidFill>
              </a:rPr>
              <a:t>01</a:t>
            </a:r>
          </a:p>
        </p:txBody>
      </p:sp>
      <p:sp>
        <p:nvSpPr>
          <p:cNvPr id="10" name="Rectangle 9"/>
          <p:cNvSpPr/>
          <p:nvPr userDrawn="1"/>
        </p:nvSpPr>
        <p:spPr>
          <a:xfrm>
            <a:off x="341425" y="2698751"/>
            <a:ext cx="2517196" cy="3386668"/>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userDrawn="1"/>
        </p:nvSpPr>
        <p:spPr>
          <a:xfrm>
            <a:off x="525408" y="2828134"/>
            <a:ext cx="2194510" cy="307736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a:solidFill>
                  <a:schemeClr val="tx1"/>
                </a:solidFill>
              </a:rPr>
              <a:t>Click to edit Master title style</a:t>
            </a:r>
          </a:p>
        </p:txBody>
      </p:sp>
      <p:sp>
        <p:nvSpPr>
          <p:cNvPr id="11" name="Rectangle 10"/>
          <p:cNvSpPr/>
          <p:nvPr userDrawn="1"/>
        </p:nvSpPr>
        <p:spPr>
          <a:xfrm>
            <a:off x="3320073" y="2698750"/>
            <a:ext cx="2517196" cy="3386668"/>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userDrawn="1"/>
        </p:nvSpPr>
        <p:spPr>
          <a:xfrm>
            <a:off x="6298721" y="2698751"/>
            <a:ext cx="2517196" cy="3386668"/>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itle 1"/>
          <p:cNvSpPr txBox="1">
            <a:spLocks/>
          </p:cNvSpPr>
          <p:nvPr userDrawn="1"/>
        </p:nvSpPr>
        <p:spPr>
          <a:xfrm>
            <a:off x="3482391" y="2828134"/>
            <a:ext cx="2194510" cy="307736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a:solidFill>
                  <a:schemeClr val="tx1"/>
                </a:solidFill>
              </a:rPr>
              <a:t>Click to edit Master title style</a:t>
            </a:r>
          </a:p>
        </p:txBody>
      </p:sp>
      <p:sp>
        <p:nvSpPr>
          <p:cNvPr id="14" name="Title 1"/>
          <p:cNvSpPr txBox="1">
            <a:spLocks/>
          </p:cNvSpPr>
          <p:nvPr userDrawn="1"/>
        </p:nvSpPr>
        <p:spPr>
          <a:xfrm>
            <a:off x="6477475" y="2834749"/>
            <a:ext cx="2194510" cy="307736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a:solidFill>
                  <a:schemeClr val="tx1"/>
                </a:solidFill>
              </a:rPr>
              <a:t>Click to edit Master title style</a:t>
            </a:r>
          </a:p>
        </p:txBody>
      </p:sp>
    </p:spTree>
    <p:extLst>
      <p:ext uri="{BB962C8B-B14F-4D97-AF65-F5344CB8AC3E}">
        <p14:creationId xmlns:p14="http://schemas.microsoft.com/office/powerpoint/2010/main" val="164410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41A4CA-0A8C-0045-9121-84B93C6F7374}" type="datetimeFigureOut">
              <a:rPr lang="en-US" smtClean="0"/>
              <a:t>12/10/2020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A3CE97-A728-7C4E-BB59-777B50DFB218}" type="slidenum">
              <a:rPr lang="en-US" smtClean="0"/>
              <a:t>‹#›</a:t>
            </a:fld>
            <a:endParaRPr lang="en-US"/>
          </a:p>
        </p:txBody>
      </p:sp>
    </p:spTree>
    <p:extLst>
      <p:ext uri="{BB962C8B-B14F-4D97-AF65-F5344CB8AC3E}">
        <p14:creationId xmlns:p14="http://schemas.microsoft.com/office/powerpoint/2010/main" val="5142600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41A4CA-0A8C-0045-9121-84B93C6F7374}" type="datetimeFigureOut">
              <a:rPr lang="en-US" smtClean="0"/>
              <a:t>12/10/2020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A3CE97-A728-7C4E-BB59-777B50DFB218}" type="slidenum">
              <a:rPr lang="en-US" smtClean="0"/>
              <a:t>‹#›</a:t>
            </a:fld>
            <a:endParaRPr lang="en-US"/>
          </a:p>
        </p:txBody>
      </p:sp>
      <p:sp>
        <p:nvSpPr>
          <p:cNvPr id="6" name="Picture Placeholder 5"/>
          <p:cNvSpPr>
            <a:spLocks noGrp="1"/>
          </p:cNvSpPr>
          <p:nvPr>
            <p:ph type="pic" sz="quarter" idx="13"/>
          </p:nvPr>
        </p:nvSpPr>
        <p:spPr>
          <a:xfrm>
            <a:off x="995363" y="909638"/>
            <a:ext cx="6899275" cy="3821112"/>
          </a:xfrm>
        </p:spPr>
        <p:txBody>
          <a:bodyPr/>
          <a:lstStyle/>
          <a:p>
            <a:endParaRPr lang="en-US"/>
          </a:p>
        </p:txBody>
      </p:sp>
    </p:spTree>
    <p:extLst>
      <p:ext uri="{BB962C8B-B14F-4D97-AF65-F5344CB8AC3E}">
        <p14:creationId xmlns:p14="http://schemas.microsoft.com/office/powerpoint/2010/main" val="10528926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rvice slide">
    <p:spTree>
      <p:nvGrpSpPr>
        <p:cNvPr id="1" name=""/>
        <p:cNvGrpSpPr/>
        <p:nvPr/>
      </p:nvGrpSpPr>
      <p:grpSpPr>
        <a:xfrm>
          <a:off x="0" y="0"/>
          <a:ext cx="0" cy="0"/>
          <a:chOff x="0" y="0"/>
          <a:chExt cx="0" cy="0"/>
        </a:xfrm>
      </p:grpSpPr>
      <p:pic>
        <p:nvPicPr>
          <p:cNvPr id="5" name="Picture 4" descr="BRAC_logo_CMYK_with_you.eps"/>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720220" y="351960"/>
            <a:ext cx="1988825" cy="625461"/>
          </a:xfrm>
          <a:prstGeom prst="rect">
            <a:avLst/>
          </a:prstGeom>
        </p:spPr>
      </p:pic>
      <p:pic>
        <p:nvPicPr>
          <p:cNvPr id="6" name="Picture 5" descr="iStock-504481783.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271611" y="1798427"/>
            <a:ext cx="2084916" cy="2084916"/>
          </a:xfrm>
          <a:prstGeom prst="rect">
            <a:avLst/>
          </a:prstGeom>
        </p:spPr>
      </p:pic>
      <p:pic>
        <p:nvPicPr>
          <p:cNvPr id="7" name="Picture 6" descr="iStock-615744688.jpg"/>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2449573" y="1798427"/>
            <a:ext cx="2084343" cy="2084916"/>
          </a:xfrm>
          <a:prstGeom prst="rect">
            <a:avLst/>
          </a:prstGeom>
        </p:spPr>
      </p:pic>
      <p:pic>
        <p:nvPicPr>
          <p:cNvPr id="8" name="Picture 7" descr="iStock-79329661.jpg"/>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a:off x="4626960" y="1798427"/>
            <a:ext cx="2092541" cy="2084916"/>
          </a:xfrm>
          <a:prstGeom prst="rect">
            <a:avLst/>
          </a:prstGeom>
        </p:spPr>
      </p:pic>
      <p:pic>
        <p:nvPicPr>
          <p:cNvPr id="9" name="Picture 8" descr="wills arrow header.jpg"/>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a:off x="6812543" y="1798427"/>
            <a:ext cx="2082246" cy="2084916"/>
          </a:xfrm>
          <a:prstGeom prst="rect">
            <a:avLst/>
          </a:prstGeom>
        </p:spPr>
      </p:pic>
      <p:sp>
        <p:nvSpPr>
          <p:cNvPr id="10" name="Title 1"/>
          <p:cNvSpPr>
            <a:spLocks noGrp="1"/>
          </p:cNvSpPr>
          <p:nvPr>
            <p:ph type="title"/>
          </p:nvPr>
        </p:nvSpPr>
        <p:spPr>
          <a:xfrm>
            <a:off x="271611" y="351959"/>
            <a:ext cx="5903384" cy="715300"/>
          </a:xfrm>
        </p:spPr>
        <p:txBody>
          <a:bodyPr anchor="t">
            <a:noAutofit/>
          </a:bodyPr>
          <a:lstStyle>
            <a:lvl1pPr algn="l">
              <a:defRPr sz="3600" b="1">
                <a:solidFill>
                  <a:srgbClr val="142677"/>
                </a:solidFill>
              </a:defRPr>
            </a:lvl1pPr>
          </a:lstStyle>
          <a:p>
            <a:r>
              <a:rPr lang="en-US"/>
              <a:t>Click to edit Master title style</a:t>
            </a:r>
          </a:p>
        </p:txBody>
      </p:sp>
      <p:sp>
        <p:nvSpPr>
          <p:cNvPr id="11" name="Title 1"/>
          <p:cNvSpPr txBox="1">
            <a:spLocks/>
          </p:cNvSpPr>
          <p:nvPr userDrawn="1"/>
        </p:nvSpPr>
        <p:spPr>
          <a:xfrm>
            <a:off x="271611" y="3989918"/>
            <a:ext cx="2084916" cy="232833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a:solidFill>
                  <a:schemeClr val="tx1"/>
                </a:solidFill>
              </a:rPr>
              <a:t>Click to edit Master title style</a:t>
            </a:r>
          </a:p>
        </p:txBody>
      </p:sp>
      <p:sp>
        <p:nvSpPr>
          <p:cNvPr id="12" name="Title 1"/>
          <p:cNvSpPr txBox="1">
            <a:spLocks/>
          </p:cNvSpPr>
          <p:nvPr userDrawn="1"/>
        </p:nvSpPr>
        <p:spPr>
          <a:xfrm>
            <a:off x="6827374" y="3989918"/>
            <a:ext cx="2084916" cy="232833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a:solidFill>
                  <a:schemeClr val="tx1"/>
                </a:solidFill>
              </a:rPr>
              <a:t>Click to edit Master title style</a:t>
            </a:r>
          </a:p>
        </p:txBody>
      </p:sp>
      <p:sp>
        <p:nvSpPr>
          <p:cNvPr id="13" name="Title 1"/>
          <p:cNvSpPr txBox="1">
            <a:spLocks/>
          </p:cNvSpPr>
          <p:nvPr userDrawn="1"/>
        </p:nvSpPr>
        <p:spPr>
          <a:xfrm>
            <a:off x="4626958" y="3989918"/>
            <a:ext cx="2084916" cy="232833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a:solidFill>
                  <a:schemeClr val="tx1"/>
                </a:solidFill>
              </a:rPr>
              <a:t>Click to edit Master title style</a:t>
            </a:r>
          </a:p>
        </p:txBody>
      </p:sp>
      <p:sp>
        <p:nvSpPr>
          <p:cNvPr id="14" name="Title 1"/>
          <p:cNvSpPr txBox="1">
            <a:spLocks/>
          </p:cNvSpPr>
          <p:nvPr userDrawn="1"/>
        </p:nvSpPr>
        <p:spPr>
          <a:xfrm>
            <a:off x="2449571" y="3989918"/>
            <a:ext cx="2084916" cy="232833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a:solidFill>
                  <a:schemeClr val="tx1"/>
                </a:solidFill>
              </a:rPr>
              <a:t>Click to edit Master title style</a:t>
            </a:r>
          </a:p>
        </p:txBody>
      </p:sp>
    </p:spTree>
    <p:extLst>
      <p:ext uri="{BB962C8B-B14F-4D97-AF65-F5344CB8AC3E}">
        <p14:creationId xmlns:p14="http://schemas.microsoft.com/office/powerpoint/2010/main" val="1684612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41A4CA-0A8C-0045-9121-84B93C6F7374}" type="datetimeFigureOut">
              <a:rPr lang="en-US" smtClean="0"/>
              <a:t>12/10/2020</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A3CE97-A728-7C4E-BB59-777B50DFB218}" type="slidenum">
              <a:rPr lang="en-US" smtClean="0"/>
              <a:t>‹#›</a:t>
            </a:fld>
            <a:endParaRPr lang="en-US"/>
          </a:p>
        </p:txBody>
      </p:sp>
    </p:spTree>
    <p:extLst>
      <p:ext uri="{BB962C8B-B14F-4D97-AF65-F5344CB8AC3E}">
        <p14:creationId xmlns:p14="http://schemas.microsoft.com/office/powerpoint/2010/main" val="974593491"/>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60" r:id="rId3"/>
    <p:sldLayoutId id="2147483661" r:id="rId4"/>
    <p:sldLayoutId id="2147483667" r:id="rId5"/>
    <p:sldLayoutId id="2147483668" r:id="rId6"/>
    <p:sldLayoutId id="2147483662" r:id="rId7"/>
    <p:sldLayoutId id="2147483669" r:id="rId8"/>
    <p:sldLayoutId id="2147483670" r:id="rId9"/>
    <p:sldLayoutId id="2147483671" r:id="rId10"/>
    <p:sldLayoutId id="2147483672" r:id="rId11"/>
    <p:sldLayoutId id="2147483673" r:id="rId12"/>
    <p:sldLayoutId id="2147483674" r:id="rId13"/>
    <p:sldLayoutId id="2147483663" r:id="rId14"/>
    <p:sldLayoutId id="2147483655" r:id="rId15"/>
    <p:sldLayoutId id="2147483675" r:id="rId16"/>
    <p:sldLayoutId id="2147483666" r:id="rId1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15.xml"/><Relationship Id="rId5" Type="http://schemas.openxmlformats.org/officeDocument/2006/relationships/image" Target="../media/image25.png"/><Relationship Id="rId4" Type="http://schemas.openxmlformats.org/officeDocument/2006/relationships/image" Target="../media/image24.jpeg"/></Relationships>
</file>

<file path=ppt/slides/_rels/slide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6.jpeg"/><Relationship Id="rId7"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image" Target="../media/image27.jpeg"/><Relationship Id="rId5" Type="http://schemas.openxmlformats.org/officeDocument/2006/relationships/hyperlink" Target="mailto:ColinSmith@brachers.co.uk" TargetMode="External"/><Relationship Id="rId4" Type="http://schemas.openxmlformats.org/officeDocument/2006/relationships/hyperlink" Target="mailto:CatherineDaw@brachers.co.uk"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mailto:GBurke@7br.co.uk" TargetMode="External"/><Relationship Id="rId7" Type="http://schemas.openxmlformats.org/officeDocument/2006/relationships/image" Target="../media/image25.png"/><Relationship Id="rId2" Type="http://schemas.openxmlformats.org/officeDocument/2006/relationships/image" Target="../media/image26.jpeg"/><Relationship Id="rId1" Type="http://schemas.openxmlformats.org/officeDocument/2006/relationships/slideLayout" Target="../slideLayouts/slideLayout15.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hyperlink" Target="mailto:ColinSmith@brachers.co.u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8.png"/><Relationship Id="rId7"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15.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hyperlink" Target="http://www.brachers.co.uk/" TargetMode="External"/><Relationship Id="rId2" Type="http://schemas.openxmlformats.org/officeDocument/2006/relationships/image" Target="../media/image26.jpeg"/><Relationship Id="rId1" Type="http://schemas.openxmlformats.org/officeDocument/2006/relationships/slideLayout" Target="../slideLayouts/slideLayout15.xml"/><Relationship Id="rId6" Type="http://schemas.openxmlformats.org/officeDocument/2006/relationships/image" Target="../media/image25.png"/><Relationship Id="rId5" Type="http://schemas.openxmlformats.org/officeDocument/2006/relationships/hyperlink" Target="http://www.diversityhr.co.uk/" TargetMode="External"/><Relationship Id="rId4" Type="http://schemas.openxmlformats.org/officeDocument/2006/relationships/hyperlink" Target="http://www.7br.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6DE6D34-B6D2-4F5B-A5E4-517CE9E70499}"/>
              </a:ext>
            </a:extLst>
          </p:cNvPr>
          <p:cNvPicPr>
            <a:picLocks noChangeAspect="1"/>
          </p:cNvPicPr>
          <p:nvPr/>
        </p:nvPicPr>
        <p:blipFill rotWithShape="1">
          <a:blip r:embed="rId2"/>
          <a:srcRect l="22793" t="28797" r="25469" b="21960"/>
          <a:stretch/>
        </p:blipFill>
        <p:spPr>
          <a:xfrm>
            <a:off x="0" y="0"/>
            <a:ext cx="9144000" cy="4626522"/>
          </a:xfrm>
          <a:prstGeom prst="rect">
            <a:avLst/>
          </a:prstGeom>
        </p:spPr>
      </p:pic>
      <p:pic>
        <p:nvPicPr>
          <p:cNvPr id="13" name="Picture 12" descr="Large-dark-blue-arrow.png">
            <a:extLst>
              <a:ext uri="{FF2B5EF4-FFF2-40B4-BE49-F238E27FC236}">
                <a16:creationId xmlns:a16="http://schemas.microsoft.com/office/drawing/2014/main" id="{47A038A0-CEE0-4D03-8B31-023BE9F34891}"/>
              </a:ext>
            </a:extLst>
          </p:cNvPr>
          <p:cNvPicPr>
            <a:picLocks noChangeAspect="1"/>
          </p:cNvPicPr>
          <p:nvPr/>
        </p:nvPicPr>
        <p:blipFill rotWithShape="1">
          <a:blip r:embed="rId3">
            <a:extLst>
              <a:ext uri="{28A0092B-C50C-407E-A947-70E740481C1C}">
                <a14:useLocalDpi xmlns:a14="http://schemas.microsoft.com/office/drawing/2010/main" val="0"/>
              </a:ext>
            </a:extLst>
          </a:blip>
          <a:srcRect t="25044" r="30291" b="25397"/>
          <a:stretch/>
        </p:blipFill>
        <p:spPr>
          <a:xfrm>
            <a:off x="0" y="2745608"/>
            <a:ext cx="6969436" cy="3716151"/>
          </a:xfrm>
          <a:prstGeom prst="rect">
            <a:avLst/>
          </a:prstGeom>
        </p:spPr>
      </p:pic>
      <p:sp>
        <p:nvSpPr>
          <p:cNvPr id="15" name="Title 1"/>
          <p:cNvSpPr txBox="1">
            <a:spLocks/>
          </p:cNvSpPr>
          <p:nvPr/>
        </p:nvSpPr>
        <p:spPr>
          <a:xfrm>
            <a:off x="194766" y="2869973"/>
            <a:ext cx="5309051" cy="3467420"/>
          </a:xfrm>
          <a:prstGeom prst="rect">
            <a:avLst/>
          </a:prstGeom>
        </p:spPr>
        <p:txBody>
          <a:bodyPr lIns="91440" tIns="45720" rIns="91440" bIns="45720" anchor="ctr">
            <a:normAutofit fontScale="55000" lnSpcReduction="20000"/>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algn="ctr"/>
            <a:endParaRPr lang="en-US" sz="4800" b="0">
              <a:cs typeface="Calibri"/>
            </a:endParaRPr>
          </a:p>
          <a:p>
            <a:pPr algn="ctr"/>
            <a:endParaRPr lang="en-US" sz="4800"/>
          </a:p>
          <a:p>
            <a:r>
              <a:rPr lang="en-US" sz="4000" b="0">
                <a:ea typeface="+mj-lt"/>
                <a:cs typeface="+mj-lt"/>
              </a:rPr>
              <a:t>In partnership with 7BR</a:t>
            </a:r>
            <a:endParaRPr lang="en-US" sz="4000">
              <a:ea typeface="+mj-lt"/>
              <a:cs typeface="+mj-lt"/>
            </a:endParaRPr>
          </a:p>
          <a:p>
            <a:endParaRPr lang="en-US" sz="4800"/>
          </a:p>
          <a:p>
            <a:r>
              <a:rPr lang="en-US" sz="4800"/>
              <a:t>Current Employment Tribunal trends:</a:t>
            </a:r>
          </a:p>
          <a:p>
            <a:r>
              <a:rPr lang="en-US" sz="4800"/>
              <a:t>The growth in whistleblowing claims</a:t>
            </a:r>
            <a:endParaRPr lang="en-US" sz="4800">
              <a:cs typeface="Calibri"/>
            </a:endParaRPr>
          </a:p>
          <a:p>
            <a:endParaRPr lang="en-US" sz="4800"/>
          </a:p>
          <a:p>
            <a:r>
              <a:rPr lang="en-GB" sz="4000" b="0"/>
              <a:t>Thursday 10 December 2020</a:t>
            </a:r>
            <a:endParaRPr lang="en-GB" sz="4000" b="0">
              <a:cs typeface="Calibri"/>
            </a:endParaRPr>
          </a:p>
          <a:p>
            <a:endParaRPr lang="en-US" sz="4800"/>
          </a:p>
          <a:p>
            <a:pPr algn="ctr"/>
            <a:endParaRPr lang="en-US" sz="4800" b="0"/>
          </a:p>
        </p:txBody>
      </p:sp>
      <p:pic>
        <p:nvPicPr>
          <p:cNvPr id="6" name="Picture 5" descr="Text&#10;&#10;Description automatically generated">
            <a:extLst>
              <a:ext uri="{FF2B5EF4-FFF2-40B4-BE49-F238E27FC236}">
                <a16:creationId xmlns:a16="http://schemas.microsoft.com/office/drawing/2014/main" id="{937694D8-9A63-4D67-A9B2-D9F95E948CF6}"/>
              </a:ext>
            </a:extLst>
          </p:cNvPr>
          <p:cNvPicPr>
            <a:picLocks noChangeAspect="1"/>
          </p:cNvPicPr>
          <p:nvPr/>
        </p:nvPicPr>
        <p:blipFill>
          <a:blip r:embed="rId4"/>
          <a:stretch>
            <a:fillRect/>
          </a:stretch>
        </p:blipFill>
        <p:spPr>
          <a:xfrm>
            <a:off x="6977106" y="6030878"/>
            <a:ext cx="1963368" cy="500551"/>
          </a:xfrm>
          <a:prstGeom prst="rect">
            <a:avLst/>
          </a:prstGeom>
        </p:spPr>
      </p:pic>
      <p:sp>
        <p:nvSpPr>
          <p:cNvPr id="9" name="TextBox 8">
            <a:extLst>
              <a:ext uri="{FF2B5EF4-FFF2-40B4-BE49-F238E27FC236}">
                <a16:creationId xmlns:a16="http://schemas.microsoft.com/office/drawing/2014/main" id="{C6C0B0E6-028F-4270-98D4-7DE6B5F32722}"/>
              </a:ext>
            </a:extLst>
          </p:cNvPr>
          <p:cNvSpPr txBox="1"/>
          <p:nvPr/>
        </p:nvSpPr>
        <p:spPr>
          <a:xfrm>
            <a:off x="6912360" y="5649474"/>
            <a:ext cx="2087418" cy="246221"/>
          </a:xfrm>
          <a:prstGeom prst="rect">
            <a:avLst/>
          </a:prstGeom>
          <a:noFill/>
        </p:spPr>
        <p:txBody>
          <a:bodyPr wrap="square" rtlCol="0">
            <a:spAutoFit/>
          </a:bodyPr>
          <a:lstStyle/>
          <a:p>
            <a:r>
              <a:rPr lang="en-GB" sz="1000" b="1" dirty="0"/>
              <a:t>Webinar supporter:</a:t>
            </a:r>
          </a:p>
        </p:txBody>
      </p:sp>
      <p:pic>
        <p:nvPicPr>
          <p:cNvPr id="10" name="Picture 9" descr="Logo&#10;&#10;Description automatically generated">
            <a:extLst>
              <a:ext uri="{FF2B5EF4-FFF2-40B4-BE49-F238E27FC236}">
                <a16:creationId xmlns:a16="http://schemas.microsoft.com/office/drawing/2014/main" id="{65AE01C9-657D-4421-A7B4-D206319CF50B}"/>
              </a:ext>
            </a:extLst>
          </p:cNvPr>
          <p:cNvPicPr>
            <a:picLocks noChangeAspect="1"/>
          </p:cNvPicPr>
          <p:nvPr/>
        </p:nvPicPr>
        <p:blipFill>
          <a:blip r:embed="rId5"/>
          <a:stretch>
            <a:fillRect/>
          </a:stretch>
        </p:blipFill>
        <p:spPr>
          <a:xfrm>
            <a:off x="7019057" y="194745"/>
            <a:ext cx="1874024" cy="930514"/>
          </a:xfrm>
          <a:prstGeom prst="rect">
            <a:avLst/>
          </a:prstGeom>
        </p:spPr>
      </p:pic>
    </p:spTree>
    <p:extLst>
      <p:ext uri="{BB962C8B-B14F-4D97-AF65-F5344CB8AC3E}">
        <p14:creationId xmlns:p14="http://schemas.microsoft.com/office/powerpoint/2010/main" val="2270832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building, tree, outdoor, red&#10;&#10;Description automatically generated">
            <a:extLst>
              <a:ext uri="{FF2B5EF4-FFF2-40B4-BE49-F238E27FC236}">
                <a16:creationId xmlns:a16="http://schemas.microsoft.com/office/drawing/2014/main" id="{0AE1315B-39AE-4524-943A-6D422B52BC8A}"/>
              </a:ext>
            </a:extLst>
          </p:cNvPr>
          <p:cNvPicPr>
            <a:picLocks noChangeAspect="1"/>
          </p:cNvPicPr>
          <p:nvPr/>
        </p:nvPicPr>
        <p:blipFill rotWithShape="1">
          <a:blip r:embed="rId3"/>
          <a:srcRect t="40524" r="842" b="41099"/>
          <a:stretch/>
        </p:blipFill>
        <p:spPr>
          <a:xfrm>
            <a:off x="0" y="0"/>
            <a:ext cx="9222377" cy="1129749"/>
          </a:xfrm>
          <a:prstGeom prst="rect">
            <a:avLst/>
          </a:prstGeom>
        </p:spPr>
      </p:pic>
      <p:sp>
        <p:nvSpPr>
          <p:cNvPr id="2" name="Title 1"/>
          <p:cNvSpPr txBox="1">
            <a:spLocks/>
          </p:cNvSpPr>
          <p:nvPr/>
        </p:nvSpPr>
        <p:spPr>
          <a:xfrm>
            <a:off x="2895944" y="1233165"/>
            <a:ext cx="5778061" cy="508666"/>
          </a:xfrm>
          <a:prstGeom prst="rect">
            <a:avLst/>
          </a:prstGeom>
        </p:spPr>
        <p:txBody>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pPr algn="l"/>
            <a:r>
              <a:rPr lang="en-US" sz="3600"/>
              <a:t>Webinar hosts</a:t>
            </a:r>
          </a:p>
        </p:txBody>
      </p:sp>
      <p:sp>
        <p:nvSpPr>
          <p:cNvPr id="6" name="Title 1"/>
          <p:cNvSpPr txBox="1">
            <a:spLocks/>
          </p:cNvSpPr>
          <p:nvPr/>
        </p:nvSpPr>
        <p:spPr>
          <a:xfrm>
            <a:off x="2246266" y="4195836"/>
            <a:ext cx="6430370" cy="1919828"/>
          </a:xfrm>
          <a:prstGeom prst="rect">
            <a:avLst/>
          </a:prstGeom>
          <a:ln w="15875">
            <a:solidFill>
              <a:schemeClr val="bg2">
                <a:lumMod val="90000"/>
              </a:schemeClr>
            </a:solidFill>
          </a:ln>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pPr algn="l"/>
            <a:endParaRPr lang="en-US" sz="3200" b="0">
              <a:solidFill>
                <a:schemeClr val="tx1"/>
              </a:solidFill>
            </a:endParaRPr>
          </a:p>
        </p:txBody>
      </p:sp>
      <p:sp>
        <p:nvSpPr>
          <p:cNvPr id="13" name="Title 1">
            <a:extLst>
              <a:ext uri="{FF2B5EF4-FFF2-40B4-BE49-F238E27FC236}">
                <a16:creationId xmlns:a16="http://schemas.microsoft.com/office/drawing/2014/main" id="{CA1E0247-547E-4DE7-A408-14E00853BFB4}"/>
              </a:ext>
            </a:extLst>
          </p:cNvPr>
          <p:cNvSpPr txBox="1">
            <a:spLocks/>
          </p:cNvSpPr>
          <p:nvPr/>
        </p:nvSpPr>
        <p:spPr>
          <a:xfrm>
            <a:off x="7789477" y="1129749"/>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endParaRPr lang="en-US" sz="2000" b="0">
              <a:solidFill>
                <a:schemeClr val="tx1"/>
              </a:solidFill>
            </a:endParaRPr>
          </a:p>
        </p:txBody>
      </p:sp>
      <p:sp>
        <p:nvSpPr>
          <p:cNvPr id="15" name="Rectangle 14">
            <a:extLst>
              <a:ext uri="{FF2B5EF4-FFF2-40B4-BE49-F238E27FC236}">
                <a16:creationId xmlns:a16="http://schemas.microsoft.com/office/drawing/2014/main" id="{2F220578-756B-4058-B3ED-1B9D0F25D0BF}"/>
              </a:ext>
            </a:extLst>
          </p:cNvPr>
          <p:cNvSpPr/>
          <p:nvPr/>
        </p:nvSpPr>
        <p:spPr>
          <a:xfrm>
            <a:off x="2210811" y="2030429"/>
            <a:ext cx="6572365" cy="1846659"/>
          </a:xfrm>
          <a:prstGeom prst="rect">
            <a:avLst/>
          </a:prstGeom>
        </p:spPr>
        <p:txBody>
          <a:bodyPr wrap="square">
            <a:spAutoFit/>
          </a:bodyPr>
          <a:lstStyle/>
          <a:p>
            <a:r>
              <a:rPr lang="en-GB" sz="1200" b="1" dirty="0"/>
              <a:t>Catherine Daw | Partner and Head of Employment and HR, Brachers LLP</a:t>
            </a:r>
          </a:p>
          <a:p>
            <a:r>
              <a:rPr lang="en-GB" sz="1200" dirty="0">
                <a:hlinkClick r:id="rId4"/>
              </a:rPr>
              <a:t>CatherineDaw@brachers.co.uk</a:t>
            </a:r>
            <a:r>
              <a:rPr lang="en-GB" sz="1200" dirty="0"/>
              <a:t> </a:t>
            </a:r>
          </a:p>
          <a:p>
            <a:endParaRPr lang="en-GB" sz="1000" dirty="0"/>
          </a:p>
          <a:p>
            <a:r>
              <a:rPr lang="en-GB" sz="1000" dirty="0"/>
              <a:t>Catherine joined Brachers on qualification in 1999 and became a Partner in 2003. She leads the Employment and HR Team and has a reputation for providing clear, practical and client-focussed advice. She is an experienced and pragmatic lawyer and has been representing employers on all aspects of employment law including restructures, TUPE transfers, employment tribunal claims and contracts of employment since 1999.</a:t>
            </a:r>
          </a:p>
          <a:p>
            <a:endParaRPr lang="en-GB" sz="1000" dirty="0"/>
          </a:p>
          <a:p>
            <a:r>
              <a:rPr lang="en-GB" sz="1000" dirty="0"/>
              <a:t>Catherine is noted in leading legal directory Chambers and Partners for her expertise advising clients in the healthcare sector on complex employment issues. A client interviewed by Chambers described Catherine as </a:t>
            </a:r>
            <a:r>
              <a:rPr lang="en-GB" sz="1000" i="1" dirty="0"/>
              <a:t>"an exceptional lawyer who is extremely responsive and always delivers the required outcome."</a:t>
            </a:r>
          </a:p>
        </p:txBody>
      </p:sp>
      <p:sp>
        <p:nvSpPr>
          <p:cNvPr id="16" name="Rectangle 15">
            <a:extLst>
              <a:ext uri="{FF2B5EF4-FFF2-40B4-BE49-F238E27FC236}">
                <a16:creationId xmlns:a16="http://schemas.microsoft.com/office/drawing/2014/main" id="{10C72D79-10DA-4418-882A-FC4C1A68CCA3}"/>
              </a:ext>
            </a:extLst>
          </p:cNvPr>
          <p:cNvSpPr/>
          <p:nvPr/>
        </p:nvSpPr>
        <p:spPr>
          <a:xfrm>
            <a:off x="2246266" y="4259478"/>
            <a:ext cx="6239686" cy="1846659"/>
          </a:xfrm>
          <a:prstGeom prst="rect">
            <a:avLst/>
          </a:prstGeom>
        </p:spPr>
        <p:txBody>
          <a:bodyPr wrap="square">
            <a:spAutoFit/>
          </a:bodyPr>
          <a:lstStyle/>
          <a:p>
            <a:r>
              <a:rPr lang="en-GB" sz="1200" b="1"/>
              <a:t>Colin Smith | Partner, Brachers LLP</a:t>
            </a:r>
          </a:p>
          <a:p>
            <a:r>
              <a:rPr lang="en-GB" sz="1200">
                <a:hlinkClick r:id="rId5"/>
              </a:rPr>
              <a:t>ColinSmith@brachers.co.uk</a:t>
            </a:r>
            <a:r>
              <a:rPr lang="en-GB" sz="1200"/>
              <a:t> </a:t>
            </a:r>
          </a:p>
          <a:p>
            <a:endParaRPr lang="en-GB" sz="1000"/>
          </a:p>
          <a:p>
            <a:r>
              <a:rPr lang="en-GB" sz="1000"/>
              <a:t>Colin qualified in 2001 and has specialised in employment law for over 15 years, becoming Partner at Brachers in 2012.</a:t>
            </a:r>
          </a:p>
          <a:p>
            <a:endParaRPr lang="en-GB" sz="1000"/>
          </a:p>
          <a:p>
            <a:r>
              <a:rPr lang="en-GB" sz="1000"/>
              <a:t>Colin is committed to finding solutions for his clients - whether that may be a tricky workplace grievance or disciplinary, all the way through to large scale collective redundancies, TUPE transfer or tribunal claims.</a:t>
            </a:r>
          </a:p>
          <a:p>
            <a:endParaRPr lang="en-GB" sz="1000"/>
          </a:p>
          <a:p>
            <a:r>
              <a:rPr lang="en-GB" sz="1000"/>
              <a:t>Colin specialises in reorganisations, redundancy and restructuring, TUPE (transfer of undertakings), settlement and compromise agreements and Employment Tribunal claims. </a:t>
            </a:r>
            <a:endParaRPr lang="en-US" sz="1000"/>
          </a:p>
        </p:txBody>
      </p:sp>
      <p:sp>
        <p:nvSpPr>
          <p:cNvPr id="17" name="Title 1">
            <a:extLst>
              <a:ext uri="{FF2B5EF4-FFF2-40B4-BE49-F238E27FC236}">
                <a16:creationId xmlns:a16="http://schemas.microsoft.com/office/drawing/2014/main" id="{9747D9A0-D6DE-4D60-B5E6-9A910459D2E7}"/>
              </a:ext>
            </a:extLst>
          </p:cNvPr>
          <p:cNvSpPr txBox="1">
            <a:spLocks/>
          </p:cNvSpPr>
          <p:nvPr/>
        </p:nvSpPr>
        <p:spPr>
          <a:xfrm>
            <a:off x="2243635" y="2030429"/>
            <a:ext cx="6430370" cy="1949949"/>
          </a:xfrm>
          <a:prstGeom prst="rect">
            <a:avLst/>
          </a:prstGeom>
          <a:ln w="15875">
            <a:solidFill>
              <a:schemeClr val="bg2">
                <a:lumMod val="90000"/>
              </a:schemeClr>
            </a:solidFill>
          </a:ln>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pPr algn="l"/>
            <a:endParaRPr lang="en-US" sz="3200" b="0">
              <a:solidFill>
                <a:schemeClr val="tx1"/>
              </a:solidFill>
            </a:endParaRPr>
          </a:p>
        </p:txBody>
      </p:sp>
      <p:pic>
        <p:nvPicPr>
          <p:cNvPr id="11" name="Picture 10">
            <a:extLst>
              <a:ext uri="{FF2B5EF4-FFF2-40B4-BE49-F238E27FC236}">
                <a16:creationId xmlns:a16="http://schemas.microsoft.com/office/drawing/2014/main" id="{E46316A4-DCBA-4A25-8DFF-604E0FCE74C2}"/>
              </a:ext>
            </a:extLst>
          </p:cNvPr>
          <p:cNvPicPr>
            <a:picLocks noChangeAspect="1"/>
          </p:cNvPicPr>
          <p:nvPr/>
        </p:nvPicPr>
        <p:blipFill>
          <a:blip r:embed="rId6"/>
          <a:srcRect/>
          <a:stretch/>
        </p:blipFill>
        <p:spPr>
          <a:xfrm>
            <a:off x="301724" y="2028969"/>
            <a:ext cx="1941911" cy="1941911"/>
          </a:xfrm>
          <a:prstGeom prst="rect">
            <a:avLst/>
          </a:prstGeom>
        </p:spPr>
      </p:pic>
      <p:pic>
        <p:nvPicPr>
          <p:cNvPr id="21" name="Picture 20" descr="A person wearing glasses and smiling at the camera&#10;&#10;Description automatically generated">
            <a:extLst>
              <a:ext uri="{FF2B5EF4-FFF2-40B4-BE49-F238E27FC236}">
                <a16:creationId xmlns:a16="http://schemas.microsoft.com/office/drawing/2014/main" id="{406B00E5-9838-4B02-98DC-3C08A13226C2}"/>
              </a:ext>
            </a:extLst>
          </p:cNvPr>
          <p:cNvPicPr>
            <a:picLocks noChangeAspect="1"/>
          </p:cNvPicPr>
          <p:nvPr/>
        </p:nvPicPr>
        <p:blipFill>
          <a:blip r:embed="rId7"/>
          <a:stretch>
            <a:fillRect/>
          </a:stretch>
        </p:blipFill>
        <p:spPr>
          <a:xfrm>
            <a:off x="301724" y="4173752"/>
            <a:ext cx="1941911" cy="1941911"/>
          </a:xfrm>
          <a:prstGeom prst="rect">
            <a:avLst/>
          </a:prstGeom>
        </p:spPr>
      </p:pic>
      <p:pic>
        <p:nvPicPr>
          <p:cNvPr id="12" name="Picture 11" descr="Logo&#10;&#10;Description automatically generated">
            <a:extLst>
              <a:ext uri="{FF2B5EF4-FFF2-40B4-BE49-F238E27FC236}">
                <a16:creationId xmlns:a16="http://schemas.microsoft.com/office/drawing/2014/main" id="{4F86B319-BE9E-45E7-A141-75B58CD561A3}"/>
              </a:ext>
            </a:extLst>
          </p:cNvPr>
          <p:cNvPicPr>
            <a:picLocks noChangeAspect="1"/>
          </p:cNvPicPr>
          <p:nvPr/>
        </p:nvPicPr>
        <p:blipFill>
          <a:blip r:embed="rId8"/>
          <a:stretch>
            <a:fillRect/>
          </a:stretch>
        </p:blipFill>
        <p:spPr>
          <a:xfrm>
            <a:off x="7019057" y="79680"/>
            <a:ext cx="1874024" cy="930514"/>
          </a:xfrm>
          <a:prstGeom prst="rect">
            <a:avLst/>
          </a:prstGeom>
        </p:spPr>
      </p:pic>
    </p:spTree>
    <p:extLst>
      <p:ext uri="{BB962C8B-B14F-4D97-AF65-F5344CB8AC3E}">
        <p14:creationId xmlns:p14="http://schemas.microsoft.com/office/powerpoint/2010/main" val="3864255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building, tree, outdoor, red&#10;&#10;Description automatically generated">
            <a:extLst>
              <a:ext uri="{FF2B5EF4-FFF2-40B4-BE49-F238E27FC236}">
                <a16:creationId xmlns:a16="http://schemas.microsoft.com/office/drawing/2014/main" id="{85887443-7340-4FC3-981A-8196DF0FCBC5}"/>
              </a:ext>
            </a:extLst>
          </p:cNvPr>
          <p:cNvPicPr>
            <a:picLocks noChangeAspect="1"/>
          </p:cNvPicPr>
          <p:nvPr/>
        </p:nvPicPr>
        <p:blipFill rotWithShape="1">
          <a:blip r:embed="rId2"/>
          <a:srcRect t="40524" r="842" b="41099"/>
          <a:stretch/>
        </p:blipFill>
        <p:spPr>
          <a:xfrm>
            <a:off x="1" y="0"/>
            <a:ext cx="9144000" cy="1129749"/>
          </a:xfrm>
          <a:prstGeom prst="rect">
            <a:avLst/>
          </a:prstGeom>
        </p:spPr>
      </p:pic>
      <p:sp>
        <p:nvSpPr>
          <p:cNvPr id="2" name="Title 1"/>
          <p:cNvSpPr txBox="1">
            <a:spLocks/>
          </p:cNvSpPr>
          <p:nvPr/>
        </p:nvSpPr>
        <p:spPr>
          <a:xfrm>
            <a:off x="2895944" y="1233165"/>
            <a:ext cx="5778061" cy="508666"/>
          </a:xfrm>
          <a:prstGeom prst="rect">
            <a:avLst/>
          </a:prstGeom>
        </p:spPr>
        <p:txBody>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pPr algn="l"/>
            <a:r>
              <a:rPr lang="en-US" sz="3600"/>
              <a:t>Webinar speakers</a:t>
            </a:r>
          </a:p>
        </p:txBody>
      </p:sp>
      <p:sp>
        <p:nvSpPr>
          <p:cNvPr id="6" name="Title 1"/>
          <p:cNvSpPr txBox="1">
            <a:spLocks/>
          </p:cNvSpPr>
          <p:nvPr/>
        </p:nvSpPr>
        <p:spPr>
          <a:xfrm>
            <a:off x="2210810" y="2061772"/>
            <a:ext cx="6682269" cy="1854179"/>
          </a:xfrm>
          <a:prstGeom prst="rect">
            <a:avLst/>
          </a:prstGeom>
          <a:ln w="15875">
            <a:solidFill>
              <a:schemeClr val="bg2">
                <a:lumMod val="90000"/>
              </a:schemeClr>
            </a:solidFill>
          </a:ln>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pPr algn="l"/>
            <a:endParaRPr lang="en-US" sz="3200" b="0">
              <a:solidFill>
                <a:schemeClr val="tx1"/>
              </a:solidFill>
            </a:endParaRPr>
          </a:p>
        </p:txBody>
      </p:sp>
      <p:sp>
        <p:nvSpPr>
          <p:cNvPr id="13" name="Title 1">
            <a:extLst>
              <a:ext uri="{FF2B5EF4-FFF2-40B4-BE49-F238E27FC236}">
                <a16:creationId xmlns:a16="http://schemas.microsoft.com/office/drawing/2014/main" id="{CA1E0247-547E-4DE7-A408-14E00853BFB4}"/>
              </a:ext>
            </a:extLst>
          </p:cNvPr>
          <p:cNvSpPr txBox="1">
            <a:spLocks/>
          </p:cNvSpPr>
          <p:nvPr/>
        </p:nvSpPr>
        <p:spPr>
          <a:xfrm>
            <a:off x="7789477" y="3154334"/>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endParaRPr lang="en-US" sz="2000" b="0">
              <a:solidFill>
                <a:schemeClr val="tx1"/>
              </a:solidFill>
            </a:endParaRPr>
          </a:p>
        </p:txBody>
      </p:sp>
      <p:sp>
        <p:nvSpPr>
          <p:cNvPr id="15" name="Rectangle 14">
            <a:extLst>
              <a:ext uri="{FF2B5EF4-FFF2-40B4-BE49-F238E27FC236}">
                <a16:creationId xmlns:a16="http://schemas.microsoft.com/office/drawing/2014/main" id="{2F220578-756B-4058-B3ED-1B9D0F25D0BF}"/>
              </a:ext>
            </a:extLst>
          </p:cNvPr>
          <p:cNvSpPr/>
          <p:nvPr/>
        </p:nvSpPr>
        <p:spPr>
          <a:xfrm>
            <a:off x="2243636" y="4126588"/>
            <a:ext cx="6598640" cy="2308324"/>
          </a:xfrm>
          <a:prstGeom prst="rect">
            <a:avLst/>
          </a:prstGeom>
        </p:spPr>
        <p:txBody>
          <a:bodyPr wrap="square">
            <a:spAutoFit/>
          </a:bodyPr>
          <a:lstStyle/>
          <a:p>
            <a:r>
              <a:rPr lang="en-GB" sz="1200" b="1" dirty="0"/>
              <a:t>Dr Gregory Burke | Head of the Employment Law, 7BR</a:t>
            </a:r>
          </a:p>
          <a:p>
            <a:r>
              <a:rPr lang="en-GB" sz="1200" dirty="0">
                <a:hlinkClick r:id="rId3"/>
              </a:rPr>
              <a:t>GBurke@7br.co.uk</a:t>
            </a:r>
            <a:r>
              <a:rPr lang="en-GB" sz="1200" dirty="0"/>
              <a:t> </a:t>
            </a:r>
          </a:p>
          <a:p>
            <a:endParaRPr lang="en-GB" sz="1000" dirty="0"/>
          </a:p>
          <a:p>
            <a:r>
              <a:rPr lang="en-GB" sz="1000" dirty="0"/>
              <a:t>Gregory is listed in Chambers &amp; Partners as an “accomplished and robust advocate recognised for his expertise in discrimination claims [having] superb knowledge [and being] just outstanding”.</a:t>
            </a:r>
          </a:p>
          <a:p>
            <a:endParaRPr lang="en-GB" sz="1000" dirty="0"/>
          </a:p>
          <a:p>
            <a:r>
              <a:rPr lang="en-GB" sz="1000" dirty="0"/>
              <a:t>Gregory specialises in discrimination – in particular disability discrimination – and whistleblowing. He is regularly instructed on multi-week cases and has a growing reputation for forensic cross-examination which has been judicially praised. </a:t>
            </a:r>
          </a:p>
          <a:p>
            <a:endParaRPr lang="en-GB" sz="1000" dirty="0"/>
          </a:p>
          <a:p>
            <a:r>
              <a:rPr lang="en-GB" sz="1000" dirty="0"/>
              <a:t>Gregory was called to the Bar in 2012 following a successful business career; founding and growing a £2.5m turnover business </a:t>
            </a:r>
            <a:r>
              <a:rPr lang="en-GB" sz="1000" dirty="0">
                <a:solidFill>
                  <a:srgbClr val="1082CC"/>
                </a:solidFill>
              </a:rPr>
              <a:t>accessable.co.uk</a:t>
            </a:r>
            <a:r>
              <a:rPr lang="en-GB" sz="1000" dirty="0"/>
              <a:t>; which supports organisations and employers to communicate their access to disabled people and develop inclusive policies and practices. He remains the owner and Chairman. Cranfield MBA magazine named Gregory one the UK’s “top social entrepreneurs”. </a:t>
            </a:r>
          </a:p>
          <a:p>
            <a:endParaRPr lang="en-GB" sz="1000" dirty="0"/>
          </a:p>
        </p:txBody>
      </p:sp>
      <p:sp>
        <p:nvSpPr>
          <p:cNvPr id="16" name="Rectangle 15">
            <a:extLst>
              <a:ext uri="{FF2B5EF4-FFF2-40B4-BE49-F238E27FC236}">
                <a16:creationId xmlns:a16="http://schemas.microsoft.com/office/drawing/2014/main" id="{10C72D79-10DA-4418-882A-FC4C1A68CCA3}"/>
              </a:ext>
            </a:extLst>
          </p:cNvPr>
          <p:cNvSpPr/>
          <p:nvPr/>
        </p:nvSpPr>
        <p:spPr>
          <a:xfrm>
            <a:off x="2243635" y="2072060"/>
            <a:ext cx="6239686" cy="1846659"/>
          </a:xfrm>
          <a:prstGeom prst="rect">
            <a:avLst/>
          </a:prstGeom>
        </p:spPr>
        <p:txBody>
          <a:bodyPr wrap="square">
            <a:spAutoFit/>
          </a:bodyPr>
          <a:lstStyle/>
          <a:p>
            <a:r>
              <a:rPr lang="en-GB" sz="1200" b="1" dirty="0"/>
              <a:t>Antonio Fletcher| Partner, Brachers LLP</a:t>
            </a:r>
          </a:p>
          <a:p>
            <a:r>
              <a:rPr lang="en-GB" sz="1200" dirty="0">
                <a:hlinkClick r:id="rId4"/>
              </a:rPr>
              <a:t>AntonioFletcher@brachers.co.uk</a:t>
            </a:r>
            <a:r>
              <a:rPr lang="en-GB" sz="1200" dirty="0"/>
              <a:t> </a:t>
            </a:r>
          </a:p>
          <a:p>
            <a:endParaRPr lang="en-GB" sz="1000" dirty="0"/>
          </a:p>
          <a:p>
            <a:r>
              <a:rPr lang="en-GB" sz="1000" dirty="0"/>
              <a:t>Antonio has significant experience advising on all aspects of employment law and also advised clients on data protection matters such as data subject access requests, breach reporting and requests for information under the Freedom of Information Act.</a:t>
            </a:r>
          </a:p>
          <a:p>
            <a:endParaRPr lang="en-GB" sz="1000" dirty="0"/>
          </a:p>
          <a:p>
            <a:r>
              <a:rPr lang="en-GB" sz="1000" dirty="0"/>
              <a:t>Antonio has acted on a broad range of contentious matters in both the Employment Tribunal and Employment Appeal Tribunal and has been representing employers in employment tribunal claims since 2007. These have included multi-party claims and claims linked to wider shareholder and board-level disputes and have covered a full range of employment-related claims including equal pay, victimisation, harassment and discrimination.</a:t>
            </a:r>
          </a:p>
        </p:txBody>
      </p:sp>
      <p:sp>
        <p:nvSpPr>
          <p:cNvPr id="17" name="Title 1">
            <a:extLst>
              <a:ext uri="{FF2B5EF4-FFF2-40B4-BE49-F238E27FC236}">
                <a16:creationId xmlns:a16="http://schemas.microsoft.com/office/drawing/2014/main" id="{9747D9A0-D6DE-4D60-B5E6-9A910459D2E7}"/>
              </a:ext>
            </a:extLst>
          </p:cNvPr>
          <p:cNvSpPr txBox="1">
            <a:spLocks/>
          </p:cNvSpPr>
          <p:nvPr/>
        </p:nvSpPr>
        <p:spPr>
          <a:xfrm>
            <a:off x="2252624" y="4156348"/>
            <a:ext cx="6598640" cy="2085062"/>
          </a:xfrm>
          <a:prstGeom prst="rect">
            <a:avLst/>
          </a:prstGeom>
          <a:ln w="15875">
            <a:solidFill>
              <a:srgbClr val="E1DEC9"/>
            </a:solidFill>
          </a:ln>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pPr algn="l"/>
            <a:endParaRPr lang="en-US" sz="3200" b="0">
              <a:solidFill>
                <a:schemeClr val="tx1"/>
              </a:solidFill>
            </a:endParaRPr>
          </a:p>
        </p:txBody>
      </p:sp>
      <p:pic>
        <p:nvPicPr>
          <p:cNvPr id="11" name="Picture 10" descr="A person wearing a suit and tie smiling at the camera&#10;&#10;Description automatically generated">
            <a:extLst>
              <a:ext uri="{FF2B5EF4-FFF2-40B4-BE49-F238E27FC236}">
                <a16:creationId xmlns:a16="http://schemas.microsoft.com/office/drawing/2014/main" id="{E46316A4-DCBA-4A25-8DFF-604E0FCE74C2}"/>
              </a:ext>
            </a:extLst>
          </p:cNvPr>
          <p:cNvPicPr>
            <a:picLocks noChangeAspect="1"/>
          </p:cNvPicPr>
          <p:nvPr/>
        </p:nvPicPr>
        <p:blipFill>
          <a:blip r:embed="rId5"/>
          <a:stretch>
            <a:fillRect/>
          </a:stretch>
        </p:blipFill>
        <p:spPr>
          <a:xfrm>
            <a:off x="301724" y="4156347"/>
            <a:ext cx="1941911" cy="1974732"/>
          </a:xfrm>
          <a:prstGeom prst="rect">
            <a:avLst/>
          </a:prstGeom>
          <a:solidFill>
            <a:schemeClr val="bg1"/>
          </a:solidFill>
          <a:ln w="15875">
            <a:solidFill>
              <a:srgbClr val="E1DEC9"/>
            </a:solidFill>
          </a:ln>
        </p:spPr>
      </p:pic>
      <p:pic>
        <p:nvPicPr>
          <p:cNvPr id="21" name="Picture 20">
            <a:extLst>
              <a:ext uri="{FF2B5EF4-FFF2-40B4-BE49-F238E27FC236}">
                <a16:creationId xmlns:a16="http://schemas.microsoft.com/office/drawing/2014/main" id="{406B00E5-9838-4B02-98DC-3C08A13226C2}"/>
              </a:ext>
            </a:extLst>
          </p:cNvPr>
          <p:cNvPicPr>
            <a:picLocks noChangeAspect="1"/>
          </p:cNvPicPr>
          <p:nvPr/>
        </p:nvPicPr>
        <p:blipFill rotWithShape="1">
          <a:blip r:embed="rId6"/>
          <a:srcRect l="8517" t="875" r="8517" b="1"/>
          <a:stretch/>
        </p:blipFill>
        <p:spPr>
          <a:xfrm>
            <a:off x="301724" y="2054859"/>
            <a:ext cx="1941911" cy="1855660"/>
          </a:xfrm>
          <a:prstGeom prst="rect">
            <a:avLst/>
          </a:prstGeom>
        </p:spPr>
      </p:pic>
      <p:pic>
        <p:nvPicPr>
          <p:cNvPr id="14" name="Picture 13" descr="Logo&#10;&#10;Description automatically generated">
            <a:extLst>
              <a:ext uri="{FF2B5EF4-FFF2-40B4-BE49-F238E27FC236}">
                <a16:creationId xmlns:a16="http://schemas.microsoft.com/office/drawing/2014/main" id="{D5177638-22D4-4DEB-86BB-292F1B77761D}"/>
              </a:ext>
            </a:extLst>
          </p:cNvPr>
          <p:cNvPicPr>
            <a:picLocks noChangeAspect="1"/>
          </p:cNvPicPr>
          <p:nvPr/>
        </p:nvPicPr>
        <p:blipFill>
          <a:blip r:embed="rId7"/>
          <a:stretch>
            <a:fillRect/>
          </a:stretch>
        </p:blipFill>
        <p:spPr>
          <a:xfrm>
            <a:off x="7019057" y="79680"/>
            <a:ext cx="1874024" cy="930514"/>
          </a:xfrm>
          <a:prstGeom prst="rect">
            <a:avLst/>
          </a:prstGeom>
        </p:spPr>
      </p:pic>
    </p:spTree>
    <p:extLst>
      <p:ext uri="{BB962C8B-B14F-4D97-AF65-F5344CB8AC3E}">
        <p14:creationId xmlns:p14="http://schemas.microsoft.com/office/powerpoint/2010/main" val="699795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light-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4" name="Title 1"/>
          <p:cNvSpPr txBox="1">
            <a:spLocks/>
          </p:cNvSpPr>
          <p:nvPr/>
        </p:nvSpPr>
        <p:spPr>
          <a:xfrm>
            <a:off x="325967" y="2222310"/>
            <a:ext cx="3357035" cy="2392510"/>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a:t>Today’s session – Dr Gregory Burke</a:t>
            </a:r>
          </a:p>
        </p:txBody>
      </p:sp>
      <p:sp>
        <p:nvSpPr>
          <p:cNvPr id="5" name="Title 1"/>
          <p:cNvSpPr txBox="1">
            <a:spLocks/>
          </p:cNvSpPr>
          <p:nvPr/>
        </p:nvSpPr>
        <p:spPr>
          <a:xfrm>
            <a:off x="4897965" y="523141"/>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a:solidFill>
                  <a:srgbClr val="142677"/>
                </a:solidFill>
              </a:rPr>
              <a:t>01</a:t>
            </a:r>
          </a:p>
        </p:txBody>
      </p:sp>
      <p:sp>
        <p:nvSpPr>
          <p:cNvPr id="6" name="Title 1"/>
          <p:cNvSpPr txBox="1">
            <a:spLocks/>
          </p:cNvSpPr>
          <p:nvPr/>
        </p:nvSpPr>
        <p:spPr>
          <a:xfrm>
            <a:off x="4897965" y="1990816"/>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a:solidFill>
                  <a:srgbClr val="142677"/>
                </a:solidFill>
              </a:rPr>
              <a:t>02</a:t>
            </a:r>
          </a:p>
        </p:txBody>
      </p:sp>
      <p:sp>
        <p:nvSpPr>
          <p:cNvPr id="7" name="Title 1"/>
          <p:cNvSpPr txBox="1">
            <a:spLocks/>
          </p:cNvSpPr>
          <p:nvPr/>
        </p:nvSpPr>
        <p:spPr>
          <a:xfrm>
            <a:off x="4897965" y="3448055"/>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a:solidFill>
                  <a:srgbClr val="142677"/>
                </a:solidFill>
              </a:rPr>
              <a:t>03</a:t>
            </a:r>
          </a:p>
        </p:txBody>
      </p:sp>
      <p:sp>
        <p:nvSpPr>
          <p:cNvPr id="8" name="Title 1"/>
          <p:cNvSpPr txBox="1">
            <a:spLocks/>
          </p:cNvSpPr>
          <p:nvPr/>
        </p:nvSpPr>
        <p:spPr>
          <a:xfrm>
            <a:off x="4898396" y="4926164"/>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a:solidFill>
                  <a:srgbClr val="142677"/>
                </a:solidFill>
              </a:rPr>
              <a:t>04</a:t>
            </a:r>
          </a:p>
        </p:txBody>
      </p:sp>
      <p:sp>
        <p:nvSpPr>
          <p:cNvPr id="9" name="Title 1"/>
          <p:cNvSpPr txBox="1">
            <a:spLocks/>
          </p:cNvSpPr>
          <p:nvPr/>
        </p:nvSpPr>
        <p:spPr>
          <a:xfrm>
            <a:off x="5820329" y="199081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When will an individual be protected?</a:t>
            </a:r>
          </a:p>
        </p:txBody>
      </p:sp>
      <p:sp>
        <p:nvSpPr>
          <p:cNvPr id="10" name="Title 1"/>
          <p:cNvSpPr txBox="1">
            <a:spLocks/>
          </p:cNvSpPr>
          <p:nvPr/>
        </p:nvSpPr>
        <p:spPr>
          <a:xfrm>
            <a:off x="5820329" y="344805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What to do if issues are raised with external parties</a:t>
            </a:r>
          </a:p>
        </p:txBody>
      </p:sp>
      <p:sp>
        <p:nvSpPr>
          <p:cNvPr id="11" name="Title 1"/>
          <p:cNvSpPr txBox="1">
            <a:spLocks/>
          </p:cNvSpPr>
          <p:nvPr/>
        </p:nvSpPr>
        <p:spPr>
          <a:xfrm>
            <a:off x="5820329" y="4926163"/>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What to expect if the matter becomes contentious</a:t>
            </a:r>
          </a:p>
        </p:txBody>
      </p:sp>
      <p:sp>
        <p:nvSpPr>
          <p:cNvPr id="12" name="Title 1"/>
          <p:cNvSpPr txBox="1">
            <a:spLocks/>
          </p:cNvSpPr>
          <p:nvPr/>
        </p:nvSpPr>
        <p:spPr>
          <a:xfrm>
            <a:off x="5820329" y="523141"/>
            <a:ext cx="2601383" cy="81036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pPr algn="l"/>
            <a:r>
              <a:rPr lang="en-US" sz="2000" b="0">
                <a:solidFill>
                  <a:schemeClr val="tx1"/>
                </a:solidFill>
              </a:rPr>
              <a:t>What is a Protected Disclosure?</a:t>
            </a:r>
          </a:p>
        </p:txBody>
      </p:sp>
      <p:pic>
        <p:nvPicPr>
          <p:cNvPr id="14" name="Picture 13" descr="Logo&#10;&#10;Description automatically generated">
            <a:extLst>
              <a:ext uri="{FF2B5EF4-FFF2-40B4-BE49-F238E27FC236}">
                <a16:creationId xmlns:a16="http://schemas.microsoft.com/office/drawing/2014/main" id="{4E3135FD-75A3-46C3-9FAD-944EDCED71DC}"/>
              </a:ext>
            </a:extLst>
          </p:cNvPr>
          <p:cNvPicPr>
            <a:picLocks noChangeAspect="1"/>
          </p:cNvPicPr>
          <p:nvPr/>
        </p:nvPicPr>
        <p:blipFill>
          <a:blip r:embed="rId3"/>
          <a:stretch>
            <a:fillRect/>
          </a:stretch>
        </p:blipFill>
        <p:spPr>
          <a:xfrm>
            <a:off x="258200" y="198405"/>
            <a:ext cx="2023445" cy="1004000"/>
          </a:xfrm>
          <a:prstGeom prst="rect">
            <a:avLst/>
          </a:prstGeom>
        </p:spPr>
      </p:pic>
    </p:spTree>
    <p:extLst>
      <p:ext uri="{BB962C8B-B14F-4D97-AF65-F5344CB8AC3E}">
        <p14:creationId xmlns:p14="http://schemas.microsoft.com/office/powerpoint/2010/main" val="1517466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light-blue-arrow.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31841"/>
            <a:ext cx="9144000" cy="6858000"/>
          </a:xfrm>
          <a:prstGeom prst="rect">
            <a:avLst/>
          </a:prstGeom>
        </p:spPr>
      </p:pic>
      <p:sp>
        <p:nvSpPr>
          <p:cNvPr id="4" name="Title 1"/>
          <p:cNvSpPr txBox="1">
            <a:spLocks/>
          </p:cNvSpPr>
          <p:nvPr/>
        </p:nvSpPr>
        <p:spPr>
          <a:xfrm>
            <a:off x="325967" y="2222310"/>
            <a:ext cx="3357035" cy="2392510"/>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a:t>Today’s session – Antonio Fletcher</a:t>
            </a:r>
          </a:p>
        </p:txBody>
      </p:sp>
      <p:sp>
        <p:nvSpPr>
          <p:cNvPr id="5" name="Title 1"/>
          <p:cNvSpPr txBox="1">
            <a:spLocks/>
          </p:cNvSpPr>
          <p:nvPr/>
        </p:nvSpPr>
        <p:spPr>
          <a:xfrm>
            <a:off x="4897965" y="523141"/>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a:solidFill>
                  <a:srgbClr val="142677"/>
                </a:solidFill>
              </a:rPr>
              <a:t>01</a:t>
            </a:r>
          </a:p>
        </p:txBody>
      </p:sp>
      <p:sp>
        <p:nvSpPr>
          <p:cNvPr id="6" name="Title 1"/>
          <p:cNvSpPr txBox="1">
            <a:spLocks/>
          </p:cNvSpPr>
          <p:nvPr/>
        </p:nvSpPr>
        <p:spPr>
          <a:xfrm>
            <a:off x="4897965" y="1990816"/>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a:solidFill>
                  <a:srgbClr val="142677"/>
                </a:solidFill>
              </a:rPr>
              <a:t>02</a:t>
            </a:r>
          </a:p>
        </p:txBody>
      </p:sp>
      <p:sp>
        <p:nvSpPr>
          <p:cNvPr id="7" name="Title 1"/>
          <p:cNvSpPr txBox="1">
            <a:spLocks/>
          </p:cNvSpPr>
          <p:nvPr/>
        </p:nvSpPr>
        <p:spPr>
          <a:xfrm>
            <a:off x="4897965" y="3448055"/>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a:solidFill>
                  <a:srgbClr val="142677"/>
                </a:solidFill>
              </a:rPr>
              <a:t>03</a:t>
            </a:r>
          </a:p>
        </p:txBody>
      </p:sp>
      <p:sp>
        <p:nvSpPr>
          <p:cNvPr id="8" name="Title 1"/>
          <p:cNvSpPr txBox="1">
            <a:spLocks/>
          </p:cNvSpPr>
          <p:nvPr/>
        </p:nvSpPr>
        <p:spPr>
          <a:xfrm>
            <a:off x="4898396" y="4926164"/>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a:solidFill>
                  <a:srgbClr val="142677"/>
                </a:solidFill>
              </a:rPr>
              <a:t>04</a:t>
            </a:r>
          </a:p>
        </p:txBody>
      </p:sp>
      <p:sp>
        <p:nvSpPr>
          <p:cNvPr id="9" name="Title 1"/>
          <p:cNvSpPr txBox="1">
            <a:spLocks/>
          </p:cNvSpPr>
          <p:nvPr/>
        </p:nvSpPr>
        <p:spPr>
          <a:xfrm>
            <a:off x="5820329" y="199081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Whistleblowing policies – what should they include?</a:t>
            </a:r>
          </a:p>
        </p:txBody>
      </p:sp>
      <p:sp>
        <p:nvSpPr>
          <p:cNvPr id="10" name="Title 1"/>
          <p:cNvSpPr txBox="1">
            <a:spLocks/>
          </p:cNvSpPr>
          <p:nvPr/>
        </p:nvSpPr>
        <p:spPr>
          <a:xfrm>
            <a:off x="5820329" y="344805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Training managers to identify protected disclosures</a:t>
            </a:r>
          </a:p>
        </p:txBody>
      </p:sp>
      <p:sp>
        <p:nvSpPr>
          <p:cNvPr id="11" name="Title 1"/>
          <p:cNvSpPr txBox="1">
            <a:spLocks/>
          </p:cNvSpPr>
          <p:nvPr/>
        </p:nvSpPr>
        <p:spPr>
          <a:xfrm>
            <a:off x="5820329" y="4926163"/>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Practical steps to manage protected disclosures</a:t>
            </a:r>
          </a:p>
        </p:txBody>
      </p:sp>
      <p:sp>
        <p:nvSpPr>
          <p:cNvPr id="12" name="Title 1"/>
          <p:cNvSpPr txBox="1">
            <a:spLocks/>
          </p:cNvSpPr>
          <p:nvPr/>
        </p:nvSpPr>
        <p:spPr>
          <a:xfrm>
            <a:off x="5820329" y="523141"/>
            <a:ext cx="2601383" cy="81036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pPr algn="l"/>
            <a:r>
              <a:rPr lang="en-US" sz="2000" b="0">
                <a:solidFill>
                  <a:schemeClr val="tx1"/>
                </a:solidFill>
              </a:rPr>
              <a:t>How the employer can protect itself</a:t>
            </a:r>
          </a:p>
        </p:txBody>
      </p:sp>
      <p:pic>
        <p:nvPicPr>
          <p:cNvPr id="13" name="Picture 12" descr="Logo&#10;&#10;Description automatically generated">
            <a:extLst>
              <a:ext uri="{FF2B5EF4-FFF2-40B4-BE49-F238E27FC236}">
                <a16:creationId xmlns:a16="http://schemas.microsoft.com/office/drawing/2014/main" id="{21EBA5BF-8980-438E-93CF-0EEED77A043B}"/>
              </a:ext>
            </a:extLst>
          </p:cNvPr>
          <p:cNvPicPr>
            <a:picLocks noChangeAspect="1"/>
          </p:cNvPicPr>
          <p:nvPr/>
        </p:nvPicPr>
        <p:blipFill>
          <a:blip r:embed="rId4"/>
          <a:stretch>
            <a:fillRect/>
          </a:stretch>
        </p:blipFill>
        <p:spPr>
          <a:xfrm>
            <a:off x="258200" y="198405"/>
            <a:ext cx="2023445" cy="1004000"/>
          </a:xfrm>
          <a:prstGeom prst="rect">
            <a:avLst/>
          </a:prstGeom>
        </p:spPr>
      </p:pic>
    </p:spTree>
    <p:extLst>
      <p:ext uri="{BB962C8B-B14F-4D97-AF65-F5344CB8AC3E}">
        <p14:creationId xmlns:p14="http://schemas.microsoft.com/office/powerpoint/2010/main" val="1715884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light-blue-arrow.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31841"/>
            <a:ext cx="9144000" cy="6858000"/>
          </a:xfrm>
          <a:prstGeom prst="rect">
            <a:avLst/>
          </a:prstGeom>
        </p:spPr>
      </p:pic>
      <p:sp>
        <p:nvSpPr>
          <p:cNvPr id="4" name="Title 1"/>
          <p:cNvSpPr txBox="1">
            <a:spLocks/>
          </p:cNvSpPr>
          <p:nvPr/>
        </p:nvSpPr>
        <p:spPr>
          <a:xfrm>
            <a:off x="325967" y="2222310"/>
            <a:ext cx="3357035" cy="2392510"/>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Test</a:t>
            </a:r>
          </a:p>
        </p:txBody>
      </p:sp>
      <p:pic>
        <p:nvPicPr>
          <p:cNvPr id="13" name="Picture 12" descr="Logo&#10;&#10;Description automatically generated">
            <a:extLst>
              <a:ext uri="{FF2B5EF4-FFF2-40B4-BE49-F238E27FC236}">
                <a16:creationId xmlns:a16="http://schemas.microsoft.com/office/drawing/2014/main" id="{21EBA5BF-8980-438E-93CF-0EEED77A043B}"/>
              </a:ext>
            </a:extLst>
          </p:cNvPr>
          <p:cNvPicPr>
            <a:picLocks noChangeAspect="1"/>
          </p:cNvPicPr>
          <p:nvPr/>
        </p:nvPicPr>
        <p:blipFill>
          <a:blip r:embed="rId4"/>
          <a:stretch>
            <a:fillRect/>
          </a:stretch>
        </p:blipFill>
        <p:spPr>
          <a:xfrm>
            <a:off x="258200" y="198405"/>
            <a:ext cx="2023445" cy="1004000"/>
          </a:xfrm>
          <a:prstGeom prst="rect">
            <a:avLst/>
          </a:prstGeom>
        </p:spPr>
      </p:pic>
      <p:pic>
        <p:nvPicPr>
          <p:cNvPr id="14" name="Graphic 13" descr="Checkmark">
            <a:extLst>
              <a:ext uri="{FF2B5EF4-FFF2-40B4-BE49-F238E27FC236}">
                <a16:creationId xmlns:a16="http://schemas.microsoft.com/office/drawing/2014/main" id="{B499661F-EE64-4C3D-A982-1A6FDC8ADB3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62650" y="1202405"/>
            <a:ext cx="1924050" cy="1924050"/>
          </a:xfrm>
          <a:prstGeom prst="rect">
            <a:avLst/>
          </a:prstGeom>
        </p:spPr>
      </p:pic>
      <p:pic>
        <p:nvPicPr>
          <p:cNvPr id="16" name="Graphic 15" descr="Close">
            <a:extLst>
              <a:ext uri="{FF2B5EF4-FFF2-40B4-BE49-F238E27FC236}">
                <a16:creationId xmlns:a16="http://schemas.microsoft.com/office/drawing/2014/main" id="{DDC5815A-CEC7-453F-B9A4-24BF2B720BC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62650" y="3928145"/>
            <a:ext cx="1924050" cy="1924050"/>
          </a:xfrm>
          <a:prstGeom prst="rect">
            <a:avLst/>
          </a:prstGeom>
        </p:spPr>
      </p:pic>
    </p:spTree>
    <p:extLst>
      <p:ext uri="{BB962C8B-B14F-4D97-AF65-F5344CB8AC3E}">
        <p14:creationId xmlns:p14="http://schemas.microsoft.com/office/powerpoint/2010/main" val="2311384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dark-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4743645" y="313454"/>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325967" y="2210551"/>
            <a:ext cx="3357035" cy="2445716"/>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Examples</a:t>
            </a:r>
          </a:p>
        </p:txBody>
      </p:sp>
      <p:sp>
        <p:nvSpPr>
          <p:cNvPr id="6" name="Title 1"/>
          <p:cNvSpPr txBox="1">
            <a:spLocks/>
          </p:cNvSpPr>
          <p:nvPr/>
        </p:nvSpPr>
        <p:spPr>
          <a:xfrm>
            <a:off x="4897965" y="313454"/>
            <a:ext cx="3769785" cy="6231091"/>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GB" b="0" dirty="0">
                <a:solidFill>
                  <a:schemeClr val="tx1"/>
                </a:solidFill>
              </a:rPr>
              <a:t>“Could you please provide me with some advice on what my Territory Managers should do in terms of driving in the snow. Is there a company policy and has a risk assessment been done?”</a:t>
            </a:r>
            <a:endParaRPr lang="en-US" sz="2000" b="0" dirty="0">
              <a:solidFill>
                <a:schemeClr val="tx1"/>
              </a:solidFill>
            </a:endParaRPr>
          </a:p>
        </p:txBody>
      </p:sp>
      <p:pic>
        <p:nvPicPr>
          <p:cNvPr id="8" name="Picture 7" descr="Logo&#10;&#10;Description automatically generated">
            <a:extLst>
              <a:ext uri="{FF2B5EF4-FFF2-40B4-BE49-F238E27FC236}">
                <a16:creationId xmlns:a16="http://schemas.microsoft.com/office/drawing/2014/main" id="{0B80FEB5-D174-4B12-8FC2-664466B29874}"/>
              </a:ext>
            </a:extLst>
          </p:cNvPr>
          <p:cNvPicPr>
            <a:picLocks noChangeAspect="1"/>
          </p:cNvPicPr>
          <p:nvPr/>
        </p:nvPicPr>
        <p:blipFill>
          <a:blip r:embed="rId3"/>
          <a:stretch>
            <a:fillRect/>
          </a:stretch>
        </p:blipFill>
        <p:spPr>
          <a:xfrm>
            <a:off x="258200" y="198405"/>
            <a:ext cx="2023445" cy="1004000"/>
          </a:xfrm>
          <a:prstGeom prst="rect">
            <a:avLst/>
          </a:prstGeom>
        </p:spPr>
      </p:pic>
    </p:spTree>
    <p:extLst>
      <p:ext uri="{BB962C8B-B14F-4D97-AF65-F5344CB8AC3E}">
        <p14:creationId xmlns:p14="http://schemas.microsoft.com/office/powerpoint/2010/main" val="957479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dark-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4743645" y="313454"/>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325967" y="2210551"/>
            <a:ext cx="3357035" cy="2445716"/>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Examples</a:t>
            </a:r>
          </a:p>
        </p:txBody>
      </p:sp>
      <p:sp>
        <p:nvSpPr>
          <p:cNvPr id="6" name="Title 1"/>
          <p:cNvSpPr txBox="1">
            <a:spLocks/>
          </p:cNvSpPr>
          <p:nvPr/>
        </p:nvSpPr>
        <p:spPr>
          <a:xfrm>
            <a:off x="4897965" y="313454"/>
            <a:ext cx="3769785" cy="6231091"/>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GB" b="0" dirty="0">
                <a:solidFill>
                  <a:schemeClr val="tx1"/>
                </a:solidFill>
              </a:rPr>
              <a:t>“I was hoping for some formal guidance from the company. The team are under a lot of pressure to keep out on the roads at the moment and it is dangerous. Do I log this as the formal guidance?”</a:t>
            </a:r>
          </a:p>
        </p:txBody>
      </p:sp>
      <p:pic>
        <p:nvPicPr>
          <p:cNvPr id="8" name="Picture 7" descr="Logo&#10;&#10;Description automatically generated">
            <a:extLst>
              <a:ext uri="{FF2B5EF4-FFF2-40B4-BE49-F238E27FC236}">
                <a16:creationId xmlns:a16="http://schemas.microsoft.com/office/drawing/2014/main" id="{0B80FEB5-D174-4B12-8FC2-664466B29874}"/>
              </a:ext>
            </a:extLst>
          </p:cNvPr>
          <p:cNvPicPr>
            <a:picLocks noChangeAspect="1"/>
          </p:cNvPicPr>
          <p:nvPr/>
        </p:nvPicPr>
        <p:blipFill>
          <a:blip r:embed="rId3"/>
          <a:stretch>
            <a:fillRect/>
          </a:stretch>
        </p:blipFill>
        <p:spPr>
          <a:xfrm>
            <a:off x="258200" y="198405"/>
            <a:ext cx="2023445" cy="1004000"/>
          </a:xfrm>
          <a:prstGeom prst="rect">
            <a:avLst/>
          </a:prstGeom>
        </p:spPr>
      </p:pic>
    </p:spTree>
    <p:extLst>
      <p:ext uri="{BB962C8B-B14F-4D97-AF65-F5344CB8AC3E}">
        <p14:creationId xmlns:p14="http://schemas.microsoft.com/office/powerpoint/2010/main" val="3905052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dark-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4743645" y="313454"/>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325967" y="2210551"/>
            <a:ext cx="3357035" cy="2445716"/>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Examples</a:t>
            </a:r>
          </a:p>
        </p:txBody>
      </p:sp>
      <p:sp>
        <p:nvSpPr>
          <p:cNvPr id="6" name="Title 1"/>
          <p:cNvSpPr txBox="1">
            <a:spLocks/>
          </p:cNvSpPr>
          <p:nvPr/>
        </p:nvSpPr>
        <p:spPr>
          <a:xfrm>
            <a:off x="4897965" y="313454"/>
            <a:ext cx="3769785" cy="6231091"/>
          </a:xfrm>
          <a:prstGeom prst="rect">
            <a:avLst/>
          </a:prstGeom>
        </p:spPr>
        <p:txBody>
          <a:bodyPr vert="horz" lIns="91440" tIns="45720" rIns="91440" bIns="45720" rtlCol="0" anchor="ctr">
            <a:normAutofit fontScale="62500" lnSpcReduction="20000"/>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GB" b="0" dirty="0">
                <a:solidFill>
                  <a:schemeClr val="tx1"/>
                </a:solidFill>
              </a:rPr>
              <a:t>“I am only after a simply [sic] policy statement to increase transparency and help build morale and goodwill within the team. As their manager I also have a duty to care for their health and safety. Having spent most of Monday and Friday driving through snow I know how dangerous it can be. In addition the time spent battling through the snow is unproductive; they can gain more sales by phoning customers. If they are not going to be paid then I have to put in contingencies for diverting calls to those team members still on the road. In the absence of any formal guidance I take full responsibility for the directions given to my team.” </a:t>
            </a:r>
          </a:p>
        </p:txBody>
      </p:sp>
      <p:pic>
        <p:nvPicPr>
          <p:cNvPr id="8" name="Picture 7" descr="Logo&#10;&#10;Description automatically generated">
            <a:extLst>
              <a:ext uri="{FF2B5EF4-FFF2-40B4-BE49-F238E27FC236}">
                <a16:creationId xmlns:a16="http://schemas.microsoft.com/office/drawing/2014/main" id="{0B80FEB5-D174-4B12-8FC2-664466B29874}"/>
              </a:ext>
            </a:extLst>
          </p:cNvPr>
          <p:cNvPicPr>
            <a:picLocks noChangeAspect="1"/>
          </p:cNvPicPr>
          <p:nvPr/>
        </p:nvPicPr>
        <p:blipFill>
          <a:blip r:embed="rId3"/>
          <a:stretch>
            <a:fillRect/>
          </a:stretch>
        </p:blipFill>
        <p:spPr>
          <a:xfrm>
            <a:off x="258200" y="198405"/>
            <a:ext cx="2023445" cy="1004000"/>
          </a:xfrm>
          <a:prstGeom prst="rect">
            <a:avLst/>
          </a:prstGeom>
        </p:spPr>
      </p:pic>
    </p:spTree>
    <p:extLst>
      <p:ext uri="{BB962C8B-B14F-4D97-AF65-F5344CB8AC3E}">
        <p14:creationId xmlns:p14="http://schemas.microsoft.com/office/powerpoint/2010/main" val="2017195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dark-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
            <a:ext cx="9144000" cy="6858000"/>
          </a:xfrm>
          <a:prstGeom prst="rect">
            <a:avLst/>
          </a:prstGeom>
        </p:spPr>
      </p:pic>
      <p:sp>
        <p:nvSpPr>
          <p:cNvPr id="3" name="Rectangle 2"/>
          <p:cNvSpPr/>
          <p:nvPr/>
        </p:nvSpPr>
        <p:spPr>
          <a:xfrm>
            <a:off x="4743645" y="313454"/>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325967" y="2210551"/>
            <a:ext cx="3357035" cy="2445716"/>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Employer Protection</a:t>
            </a:r>
          </a:p>
        </p:txBody>
      </p:sp>
      <p:sp>
        <p:nvSpPr>
          <p:cNvPr id="6" name="Title 1"/>
          <p:cNvSpPr txBox="1">
            <a:spLocks/>
          </p:cNvSpPr>
          <p:nvPr/>
        </p:nvSpPr>
        <p:spPr>
          <a:xfrm>
            <a:off x="4897965" y="674640"/>
            <a:ext cx="3330456" cy="4495187"/>
          </a:xfrm>
          <a:prstGeom prst="rect">
            <a:avLst/>
          </a:prstGeom>
        </p:spPr>
        <p:txBody>
          <a:bodyPr vert="horz" lIns="91440" tIns="45720" rIns="91440" bIns="45720" rtlCol="0" anchor="t">
            <a:normAutofit lnSpcReduction="10000"/>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The Key topics from today:-</a:t>
            </a:r>
          </a:p>
          <a:p>
            <a:endParaRPr lang="en-US" sz="2000" b="0" dirty="0">
              <a:solidFill>
                <a:schemeClr val="tx1"/>
              </a:solidFill>
            </a:endParaRPr>
          </a:p>
          <a:p>
            <a:pPr marL="342900" indent="-342900">
              <a:buFont typeface="Arial" panose="020B0604020202020204" pitchFamily="34" charset="0"/>
              <a:buChar char="•"/>
            </a:pPr>
            <a:r>
              <a:rPr lang="en-US" sz="2000" b="0" dirty="0">
                <a:solidFill>
                  <a:schemeClr val="tx1"/>
                </a:solidFill>
              </a:rPr>
              <a:t>Know what a protected disclosure is and how to identify one</a:t>
            </a:r>
          </a:p>
          <a:p>
            <a:pPr marL="342900" indent="-342900">
              <a:buFont typeface="Arial" panose="020B0604020202020204" pitchFamily="34" charset="0"/>
              <a:buChar char="•"/>
            </a:pPr>
            <a:endParaRPr lang="en-US" sz="2000" b="0" dirty="0">
              <a:solidFill>
                <a:schemeClr val="tx1"/>
              </a:solidFill>
            </a:endParaRPr>
          </a:p>
          <a:p>
            <a:pPr marL="342900" indent="-342900">
              <a:buFont typeface="Arial" panose="020B0604020202020204" pitchFamily="34" charset="0"/>
              <a:buChar char="•"/>
            </a:pPr>
            <a:r>
              <a:rPr lang="en-US" sz="2000" b="0" dirty="0">
                <a:solidFill>
                  <a:schemeClr val="tx1"/>
                </a:solidFill>
              </a:rPr>
              <a:t>Train your managers</a:t>
            </a:r>
          </a:p>
          <a:p>
            <a:endParaRPr lang="en-US" sz="2000" b="0" dirty="0">
              <a:solidFill>
                <a:schemeClr val="tx1"/>
              </a:solidFill>
            </a:endParaRPr>
          </a:p>
          <a:p>
            <a:pPr marL="342900" indent="-342900">
              <a:buFont typeface="Arial" panose="020B0604020202020204" pitchFamily="34" charset="0"/>
              <a:buChar char="•"/>
            </a:pPr>
            <a:r>
              <a:rPr lang="en-US" sz="2000" b="0" dirty="0">
                <a:solidFill>
                  <a:schemeClr val="tx1"/>
                </a:solidFill>
              </a:rPr>
              <a:t>Have a clear policy in place</a:t>
            </a:r>
          </a:p>
          <a:p>
            <a:pPr marL="342900" indent="-342900">
              <a:buFont typeface="Arial" panose="020B0604020202020204" pitchFamily="34" charset="0"/>
              <a:buChar char="•"/>
            </a:pPr>
            <a:endParaRPr lang="en-US" sz="2000" b="0" dirty="0">
              <a:solidFill>
                <a:schemeClr val="tx1"/>
              </a:solidFill>
            </a:endParaRPr>
          </a:p>
          <a:p>
            <a:pPr marL="342900" indent="-342900">
              <a:buFont typeface="Arial" panose="020B0604020202020204" pitchFamily="34" charset="0"/>
              <a:buChar char="•"/>
            </a:pPr>
            <a:r>
              <a:rPr lang="en-US" sz="2000" b="0" dirty="0">
                <a:solidFill>
                  <a:schemeClr val="tx1"/>
                </a:solidFill>
              </a:rPr>
              <a:t>Make sure your staff know about it</a:t>
            </a:r>
          </a:p>
          <a:p>
            <a:pPr marL="342900" indent="-342900">
              <a:buFont typeface="Arial" panose="020B0604020202020204" pitchFamily="34" charset="0"/>
              <a:buChar char="•"/>
            </a:pPr>
            <a:endParaRPr lang="en-US" sz="2000" b="0" dirty="0">
              <a:solidFill>
                <a:schemeClr val="tx1"/>
              </a:solidFill>
            </a:endParaRPr>
          </a:p>
          <a:p>
            <a:pPr marL="342900" indent="-342900">
              <a:buFont typeface="Arial" panose="020B0604020202020204" pitchFamily="34" charset="0"/>
              <a:buChar char="•"/>
            </a:pPr>
            <a:r>
              <a:rPr lang="en-US" sz="2000" b="0" dirty="0">
                <a:solidFill>
                  <a:schemeClr val="tx1"/>
                </a:solidFill>
              </a:rPr>
              <a:t>Manage external disclosures appropriately</a:t>
            </a:r>
          </a:p>
          <a:p>
            <a:pPr marL="342900" indent="-342900">
              <a:buFont typeface="Arial" panose="020B0604020202020204" pitchFamily="34" charset="0"/>
              <a:buChar char="•"/>
            </a:pPr>
            <a:endParaRPr lang="en-US" sz="2000" b="0" dirty="0">
              <a:solidFill>
                <a:schemeClr val="tx1"/>
              </a:solidFill>
            </a:endParaRPr>
          </a:p>
          <a:p>
            <a:pPr marL="342900" indent="-342900">
              <a:buFont typeface="Arial" panose="020B0604020202020204" pitchFamily="34" charset="0"/>
              <a:buChar char="•"/>
            </a:pPr>
            <a:endParaRPr lang="en-US" sz="2000" b="0" dirty="0">
              <a:solidFill>
                <a:schemeClr val="tx1"/>
              </a:solidFill>
            </a:endParaRPr>
          </a:p>
          <a:p>
            <a:pPr marL="342900" indent="-342900">
              <a:buFont typeface="Arial"/>
              <a:buChar char="•"/>
            </a:pPr>
            <a:endParaRPr lang="en-US" sz="2000" b="0" dirty="0">
              <a:solidFill>
                <a:schemeClr val="tx1"/>
              </a:solidFill>
            </a:endParaRPr>
          </a:p>
        </p:txBody>
      </p:sp>
      <p:pic>
        <p:nvPicPr>
          <p:cNvPr id="8" name="Picture 7" descr="Logo&#10;&#10;Description automatically generated">
            <a:extLst>
              <a:ext uri="{FF2B5EF4-FFF2-40B4-BE49-F238E27FC236}">
                <a16:creationId xmlns:a16="http://schemas.microsoft.com/office/drawing/2014/main" id="{0B80FEB5-D174-4B12-8FC2-664466B29874}"/>
              </a:ext>
            </a:extLst>
          </p:cNvPr>
          <p:cNvPicPr>
            <a:picLocks noChangeAspect="1"/>
          </p:cNvPicPr>
          <p:nvPr/>
        </p:nvPicPr>
        <p:blipFill>
          <a:blip r:embed="rId3"/>
          <a:stretch>
            <a:fillRect/>
          </a:stretch>
        </p:blipFill>
        <p:spPr>
          <a:xfrm>
            <a:off x="258200" y="198405"/>
            <a:ext cx="2023445" cy="1004000"/>
          </a:xfrm>
          <a:prstGeom prst="rect">
            <a:avLst/>
          </a:prstGeom>
        </p:spPr>
      </p:pic>
    </p:spTree>
    <p:extLst>
      <p:ext uri="{BB962C8B-B14F-4D97-AF65-F5344CB8AC3E}">
        <p14:creationId xmlns:p14="http://schemas.microsoft.com/office/powerpoint/2010/main" val="2934289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orang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4743645" y="325668"/>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325967" y="2198793"/>
            <a:ext cx="3357035" cy="2457474"/>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a:t>Employer Protection</a:t>
            </a:r>
          </a:p>
        </p:txBody>
      </p:sp>
      <p:sp>
        <p:nvSpPr>
          <p:cNvPr id="6" name="Title 1"/>
          <p:cNvSpPr txBox="1">
            <a:spLocks/>
          </p:cNvSpPr>
          <p:nvPr/>
        </p:nvSpPr>
        <p:spPr>
          <a:xfrm>
            <a:off x="4897965" y="674640"/>
            <a:ext cx="3330456" cy="4788611"/>
          </a:xfrm>
          <a:prstGeom prst="rect">
            <a:avLst/>
          </a:prstGeom>
        </p:spPr>
        <p:txBody>
          <a:bodyPr vert="horz" lIns="91440" tIns="45720" rIns="91440" bIns="45720" rtlCol="0" anchor="t">
            <a:normAutofit lnSpcReduction="10000"/>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Consider the background:-</a:t>
            </a:r>
          </a:p>
          <a:p>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Employees with short service</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Employees looking for larger awards</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COVID-19</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Home workers</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Health and safety</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Your organisation’s greatest risk areas</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a:buChar char="•"/>
            </a:pPr>
            <a:endParaRPr lang="en-US" sz="2000" b="0">
              <a:solidFill>
                <a:schemeClr val="tx1"/>
              </a:solidFill>
            </a:endParaRPr>
          </a:p>
          <a:p>
            <a:pPr marL="342900" indent="-342900">
              <a:buFont typeface="Arial"/>
              <a:buChar char="•"/>
            </a:pPr>
            <a:endParaRPr lang="en-US" sz="2000" b="0">
              <a:solidFill>
                <a:schemeClr val="tx1"/>
              </a:solidFill>
            </a:endParaRPr>
          </a:p>
          <a:p>
            <a:pPr marL="342900" indent="-342900">
              <a:buFont typeface="Arial"/>
              <a:buChar char="•"/>
            </a:pPr>
            <a:endParaRPr lang="en-US" sz="2000" b="0">
              <a:solidFill>
                <a:schemeClr val="tx1"/>
              </a:solidFill>
            </a:endParaRPr>
          </a:p>
        </p:txBody>
      </p:sp>
      <p:pic>
        <p:nvPicPr>
          <p:cNvPr id="8" name="Picture 7" descr="Logo&#10;&#10;Description automatically generated">
            <a:extLst>
              <a:ext uri="{FF2B5EF4-FFF2-40B4-BE49-F238E27FC236}">
                <a16:creationId xmlns:a16="http://schemas.microsoft.com/office/drawing/2014/main" id="{A0D7982E-A6DC-47A5-B72F-2F9332EEB106}"/>
              </a:ext>
            </a:extLst>
          </p:cNvPr>
          <p:cNvPicPr>
            <a:picLocks noChangeAspect="1"/>
          </p:cNvPicPr>
          <p:nvPr/>
        </p:nvPicPr>
        <p:blipFill>
          <a:blip r:embed="rId3"/>
          <a:stretch>
            <a:fillRect/>
          </a:stretch>
        </p:blipFill>
        <p:spPr>
          <a:xfrm>
            <a:off x="258200" y="198405"/>
            <a:ext cx="2023445" cy="1004000"/>
          </a:xfrm>
          <a:prstGeom prst="rect">
            <a:avLst/>
          </a:prstGeom>
        </p:spPr>
      </p:pic>
    </p:spTree>
    <p:extLst>
      <p:ext uri="{BB962C8B-B14F-4D97-AF65-F5344CB8AC3E}">
        <p14:creationId xmlns:p14="http://schemas.microsoft.com/office/powerpoint/2010/main" val="4142199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light-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4743645" y="325668"/>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325967" y="2210551"/>
            <a:ext cx="3357035" cy="2422200"/>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a:t>Employer Protection</a:t>
            </a:r>
          </a:p>
        </p:txBody>
      </p:sp>
      <p:sp>
        <p:nvSpPr>
          <p:cNvPr id="6" name="Title 1"/>
          <p:cNvSpPr txBox="1">
            <a:spLocks/>
          </p:cNvSpPr>
          <p:nvPr/>
        </p:nvSpPr>
        <p:spPr>
          <a:xfrm>
            <a:off x="4897965" y="674640"/>
            <a:ext cx="3330456" cy="449518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a:solidFill>
                  <a:schemeClr val="tx1"/>
                </a:solidFill>
              </a:rPr>
              <a:t>Keep an open mind as to what could amount to be whistleblowing</a:t>
            </a:r>
          </a:p>
          <a:p>
            <a:pPr marL="342900" indent="-342900">
              <a:buFont typeface="Arial"/>
              <a:buChar char="•"/>
            </a:pPr>
            <a:endParaRPr lang="en-US" sz="2000" b="0">
              <a:solidFill>
                <a:schemeClr val="tx1"/>
              </a:solidFill>
            </a:endParaRPr>
          </a:p>
          <a:p>
            <a:pPr marL="342900" indent="-342900">
              <a:buFont typeface="Arial"/>
              <a:buChar char="•"/>
            </a:pPr>
            <a:r>
              <a:rPr lang="en-US" sz="2000" b="0">
                <a:solidFill>
                  <a:schemeClr val="tx1"/>
                </a:solidFill>
              </a:rPr>
              <a:t>Do not dismiss concerns out of hand if they seem trivial to you</a:t>
            </a:r>
          </a:p>
          <a:p>
            <a:pPr marL="342900" indent="-342900">
              <a:buFont typeface="Arial"/>
              <a:buChar char="•"/>
            </a:pPr>
            <a:endParaRPr lang="en-US" sz="2000" b="0">
              <a:solidFill>
                <a:schemeClr val="tx1"/>
              </a:solidFill>
            </a:endParaRPr>
          </a:p>
          <a:p>
            <a:pPr marL="342900" indent="-342900">
              <a:buFont typeface="Arial"/>
              <a:buChar char="•"/>
            </a:pPr>
            <a:r>
              <a:rPr lang="en-US" sz="2000" b="0">
                <a:solidFill>
                  <a:schemeClr val="tx1"/>
                </a:solidFill>
              </a:rPr>
              <a:t>Investigate concerns promptly</a:t>
            </a:r>
          </a:p>
          <a:p>
            <a:pPr marL="342900" indent="-342900">
              <a:buFont typeface="Arial"/>
              <a:buChar char="•"/>
            </a:pPr>
            <a:endParaRPr lang="en-US" sz="2000" b="0">
              <a:solidFill>
                <a:schemeClr val="tx1"/>
              </a:solidFill>
            </a:endParaRPr>
          </a:p>
          <a:p>
            <a:pPr marL="342900" indent="-342900">
              <a:buFont typeface="Arial"/>
              <a:buChar char="•"/>
            </a:pPr>
            <a:r>
              <a:rPr lang="en-US" sz="2000" b="0">
                <a:solidFill>
                  <a:schemeClr val="tx1"/>
                </a:solidFill>
              </a:rPr>
              <a:t>Confidential whistleblowing hotline?</a:t>
            </a:r>
          </a:p>
        </p:txBody>
      </p:sp>
      <p:pic>
        <p:nvPicPr>
          <p:cNvPr id="8" name="Picture 7" descr="Logo&#10;&#10;Description automatically generated">
            <a:extLst>
              <a:ext uri="{FF2B5EF4-FFF2-40B4-BE49-F238E27FC236}">
                <a16:creationId xmlns:a16="http://schemas.microsoft.com/office/drawing/2014/main" id="{F54F4121-C2EC-422D-9DCD-468CD33A7652}"/>
              </a:ext>
            </a:extLst>
          </p:cNvPr>
          <p:cNvPicPr>
            <a:picLocks noChangeAspect="1"/>
          </p:cNvPicPr>
          <p:nvPr/>
        </p:nvPicPr>
        <p:blipFill>
          <a:blip r:embed="rId3"/>
          <a:stretch>
            <a:fillRect/>
          </a:stretch>
        </p:blipFill>
        <p:spPr>
          <a:xfrm>
            <a:off x="258200" y="198405"/>
            <a:ext cx="2023445" cy="1004000"/>
          </a:xfrm>
          <a:prstGeom prst="rect">
            <a:avLst/>
          </a:prstGeom>
        </p:spPr>
      </p:pic>
    </p:spTree>
    <p:extLst>
      <p:ext uri="{BB962C8B-B14F-4D97-AF65-F5344CB8AC3E}">
        <p14:creationId xmlns:p14="http://schemas.microsoft.com/office/powerpoint/2010/main" val="4077319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dark-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
            <a:ext cx="9144000" cy="6858000"/>
          </a:xfrm>
          <a:prstGeom prst="rect">
            <a:avLst/>
          </a:prstGeom>
        </p:spPr>
      </p:pic>
      <p:sp>
        <p:nvSpPr>
          <p:cNvPr id="3" name="Rectangle 2"/>
          <p:cNvSpPr/>
          <p:nvPr/>
        </p:nvSpPr>
        <p:spPr>
          <a:xfrm>
            <a:off x="4743645" y="313454"/>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325967" y="2210551"/>
            <a:ext cx="3357035" cy="2445716"/>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a:t>Employer Protection</a:t>
            </a:r>
          </a:p>
        </p:txBody>
      </p:sp>
      <p:sp>
        <p:nvSpPr>
          <p:cNvPr id="6" name="Title 1"/>
          <p:cNvSpPr txBox="1">
            <a:spLocks/>
          </p:cNvSpPr>
          <p:nvPr/>
        </p:nvSpPr>
        <p:spPr>
          <a:xfrm>
            <a:off x="4897965" y="674640"/>
            <a:ext cx="3330456" cy="473073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Be mindful of additional rules and considerations</a:t>
            </a:r>
          </a:p>
          <a:p>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Financial Conduct Authority</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Prudential Regulation Authority</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Listed companies</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Public sector</a:t>
            </a:r>
          </a:p>
          <a:p>
            <a:pPr marL="342900" indent="-342900">
              <a:buFont typeface="Arial" panose="020B0604020202020204" pitchFamily="34" charset="0"/>
              <a:buChar char="•"/>
            </a:pPr>
            <a:endParaRPr lang="en-US" sz="2000" b="0">
              <a:solidFill>
                <a:schemeClr val="tx1"/>
              </a:solidFill>
            </a:endParaRPr>
          </a:p>
          <a:p>
            <a:pPr marL="342900" indent="-342900">
              <a:buFont typeface="Arial"/>
              <a:buChar char="•"/>
            </a:pPr>
            <a:endParaRPr lang="en-US" sz="2000" b="0">
              <a:solidFill>
                <a:schemeClr val="tx1"/>
              </a:solidFill>
            </a:endParaRPr>
          </a:p>
        </p:txBody>
      </p:sp>
      <p:pic>
        <p:nvPicPr>
          <p:cNvPr id="8" name="Picture 7" descr="Logo&#10;&#10;Description automatically generated">
            <a:extLst>
              <a:ext uri="{FF2B5EF4-FFF2-40B4-BE49-F238E27FC236}">
                <a16:creationId xmlns:a16="http://schemas.microsoft.com/office/drawing/2014/main" id="{DFEF5ADE-EAE9-40AA-95EE-C020F62B5244}"/>
              </a:ext>
            </a:extLst>
          </p:cNvPr>
          <p:cNvPicPr>
            <a:picLocks noChangeAspect="1"/>
          </p:cNvPicPr>
          <p:nvPr/>
        </p:nvPicPr>
        <p:blipFill>
          <a:blip r:embed="rId3"/>
          <a:stretch>
            <a:fillRect/>
          </a:stretch>
        </p:blipFill>
        <p:spPr>
          <a:xfrm>
            <a:off x="258200" y="198405"/>
            <a:ext cx="2023445" cy="1004000"/>
          </a:xfrm>
          <a:prstGeom prst="rect">
            <a:avLst/>
          </a:prstGeom>
        </p:spPr>
      </p:pic>
    </p:spTree>
    <p:extLst>
      <p:ext uri="{BB962C8B-B14F-4D97-AF65-F5344CB8AC3E}">
        <p14:creationId xmlns:p14="http://schemas.microsoft.com/office/powerpoint/2010/main" val="112318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orang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4743645" y="325668"/>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325967" y="2198793"/>
            <a:ext cx="3357035" cy="2457474"/>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a:t>Whistleblowing Policies</a:t>
            </a:r>
          </a:p>
        </p:txBody>
      </p:sp>
      <p:sp>
        <p:nvSpPr>
          <p:cNvPr id="6" name="Title 1"/>
          <p:cNvSpPr txBox="1">
            <a:spLocks/>
          </p:cNvSpPr>
          <p:nvPr/>
        </p:nvSpPr>
        <p:spPr>
          <a:xfrm>
            <a:off x="4897965" y="674640"/>
            <a:ext cx="3330456" cy="449518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panose="020B0604020202020204" pitchFamily="34" charset="0"/>
              <a:buChar char="•"/>
            </a:pPr>
            <a:r>
              <a:rPr lang="en-US" sz="2000" b="0">
                <a:solidFill>
                  <a:schemeClr val="tx1"/>
                </a:solidFill>
              </a:rPr>
              <a:t>No positive obligation on employers to have a policy or to encourage whistleblowing in law</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The aim of whistleblowing legislation is to promote “a climate of openness and transparency in which individuals in the workplace do not feel that they will be victimized if they draw attention to wrongdoing”</a:t>
            </a:r>
          </a:p>
          <a:p>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a:buChar char="•"/>
            </a:pPr>
            <a:endParaRPr lang="en-US" sz="2000" b="0">
              <a:solidFill>
                <a:schemeClr val="tx1"/>
              </a:solidFill>
            </a:endParaRPr>
          </a:p>
          <a:p>
            <a:pPr marL="342900" indent="-342900">
              <a:buFont typeface="Arial"/>
              <a:buChar char="•"/>
            </a:pPr>
            <a:endParaRPr lang="en-US" sz="2000" b="0">
              <a:solidFill>
                <a:schemeClr val="tx1"/>
              </a:solidFill>
            </a:endParaRPr>
          </a:p>
          <a:p>
            <a:pPr marL="342900" indent="-342900">
              <a:buFont typeface="Arial"/>
              <a:buChar char="•"/>
            </a:pPr>
            <a:endParaRPr lang="en-US" sz="2000" b="0">
              <a:solidFill>
                <a:schemeClr val="tx1"/>
              </a:solidFill>
            </a:endParaRPr>
          </a:p>
        </p:txBody>
      </p:sp>
      <p:pic>
        <p:nvPicPr>
          <p:cNvPr id="8" name="Picture 7" descr="Logo&#10;&#10;Description automatically generated">
            <a:extLst>
              <a:ext uri="{FF2B5EF4-FFF2-40B4-BE49-F238E27FC236}">
                <a16:creationId xmlns:a16="http://schemas.microsoft.com/office/drawing/2014/main" id="{85DA6BD1-FFE9-4BDF-B9F4-75DF3EA03414}"/>
              </a:ext>
            </a:extLst>
          </p:cNvPr>
          <p:cNvPicPr>
            <a:picLocks noChangeAspect="1"/>
          </p:cNvPicPr>
          <p:nvPr/>
        </p:nvPicPr>
        <p:blipFill>
          <a:blip r:embed="rId3"/>
          <a:stretch>
            <a:fillRect/>
          </a:stretch>
        </p:blipFill>
        <p:spPr>
          <a:xfrm>
            <a:off x="258200" y="198405"/>
            <a:ext cx="2023445" cy="1004000"/>
          </a:xfrm>
          <a:prstGeom prst="rect">
            <a:avLst/>
          </a:prstGeom>
        </p:spPr>
      </p:pic>
    </p:spTree>
    <p:extLst>
      <p:ext uri="{BB962C8B-B14F-4D97-AF65-F5344CB8AC3E}">
        <p14:creationId xmlns:p14="http://schemas.microsoft.com/office/powerpoint/2010/main" val="2287041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light-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4743645" y="325668"/>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325967" y="2210551"/>
            <a:ext cx="3357035" cy="2422200"/>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a:t>Whistleblowing Policies </a:t>
            </a:r>
          </a:p>
        </p:txBody>
      </p:sp>
      <p:sp>
        <p:nvSpPr>
          <p:cNvPr id="6" name="Title 1"/>
          <p:cNvSpPr txBox="1">
            <a:spLocks/>
          </p:cNvSpPr>
          <p:nvPr/>
        </p:nvSpPr>
        <p:spPr>
          <a:xfrm>
            <a:off x="4897965" y="674640"/>
            <a:ext cx="3330456" cy="4495187"/>
          </a:xfrm>
          <a:prstGeom prst="rect">
            <a:avLst/>
          </a:prstGeom>
        </p:spPr>
        <p:txBody>
          <a:bodyPr vert="horz" lIns="91440" tIns="45720" rIns="91440" bIns="45720" rtlCol="0" anchor="t">
            <a:normAutofit lnSpcReduction="10000"/>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Why have one?</a:t>
            </a:r>
          </a:p>
          <a:p>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Compliance and control</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Avoiding external disclosures</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Reduce litigation risk</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Reporting bribery</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Slavery and human trafficking statements</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Avoiding criminal liabilities for tax evasion</a:t>
            </a:r>
          </a:p>
        </p:txBody>
      </p:sp>
      <p:pic>
        <p:nvPicPr>
          <p:cNvPr id="8" name="Picture 7" descr="Logo&#10;&#10;Description automatically generated">
            <a:extLst>
              <a:ext uri="{FF2B5EF4-FFF2-40B4-BE49-F238E27FC236}">
                <a16:creationId xmlns:a16="http://schemas.microsoft.com/office/drawing/2014/main" id="{FD6D57F5-ABAB-4745-9CE6-2FC3C13DB9C4}"/>
              </a:ext>
            </a:extLst>
          </p:cNvPr>
          <p:cNvPicPr>
            <a:picLocks noChangeAspect="1"/>
          </p:cNvPicPr>
          <p:nvPr/>
        </p:nvPicPr>
        <p:blipFill>
          <a:blip r:embed="rId3"/>
          <a:stretch>
            <a:fillRect/>
          </a:stretch>
        </p:blipFill>
        <p:spPr>
          <a:xfrm>
            <a:off x="258200" y="198405"/>
            <a:ext cx="2023445" cy="1004000"/>
          </a:xfrm>
          <a:prstGeom prst="rect">
            <a:avLst/>
          </a:prstGeom>
        </p:spPr>
      </p:pic>
    </p:spTree>
    <p:extLst>
      <p:ext uri="{BB962C8B-B14F-4D97-AF65-F5344CB8AC3E}">
        <p14:creationId xmlns:p14="http://schemas.microsoft.com/office/powerpoint/2010/main" val="38013315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dark-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4743645" y="313454"/>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325967" y="2210551"/>
            <a:ext cx="3357035" cy="2445716"/>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a:t>Whistleblowing Policies</a:t>
            </a:r>
          </a:p>
        </p:txBody>
      </p:sp>
      <p:sp>
        <p:nvSpPr>
          <p:cNvPr id="6" name="Title 1"/>
          <p:cNvSpPr txBox="1">
            <a:spLocks/>
          </p:cNvSpPr>
          <p:nvPr/>
        </p:nvSpPr>
        <p:spPr>
          <a:xfrm>
            <a:off x="4897965" y="674640"/>
            <a:ext cx="3330456" cy="490435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panose="020B0604020202020204" pitchFamily="34" charset="0"/>
              <a:buChar char="•"/>
            </a:pPr>
            <a:r>
              <a:rPr lang="en-US" sz="2000" b="0">
                <a:solidFill>
                  <a:schemeClr val="tx1"/>
                </a:solidFill>
              </a:rPr>
              <a:t>Convey the seriousness and importance the employer attaches to identifying and remedying wrongdoing</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Encourage concerns to be raised internally</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Remind workers of standards expected of them</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Make it clear who to approach with a concern</a:t>
            </a:r>
          </a:p>
          <a:p>
            <a:pPr marL="342900" indent="-342900">
              <a:buFont typeface="Arial" panose="020B0604020202020204" pitchFamily="34" charset="0"/>
              <a:buChar char="•"/>
            </a:pPr>
            <a:endParaRPr lang="en-US" sz="2000" b="0">
              <a:solidFill>
                <a:schemeClr val="tx1"/>
              </a:solidFill>
            </a:endParaRPr>
          </a:p>
          <a:p>
            <a:pPr marL="342900" indent="-342900">
              <a:buFont typeface="Arial"/>
              <a:buChar char="•"/>
            </a:pPr>
            <a:endParaRPr lang="en-US" sz="2000" b="0">
              <a:solidFill>
                <a:schemeClr val="tx1"/>
              </a:solidFill>
            </a:endParaRPr>
          </a:p>
        </p:txBody>
      </p:sp>
      <p:pic>
        <p:nvPicPr>
          <p:cNvPr id="8" name="Picture 7" descr="Logo&#10;&#10;Description automatically generated">
            <a:extLst>
              <a:ext uri="{FF2B5EF4-FFF2-40B4-BE49-F238E27FC236}">
                <a16:creationId xmlns:a16="http://schemas.microsoft.com/office/drawing/2014/main" id="{7CC7AB4F-62A4-44D6-9B9D-FCF0E5A3C022}"/>
              </a:ext>
            </a:extLst>
          </p:cNvPr>
          <p:cNvPicPr>
            <a:picLocks noChangeAspect="1"/>
          </p:cNvPicPr>
          <p:nvPr/>
        </p:nvPicPr>
        <p:blipFill>
          <a:blip r:embed="rId3"/>
          <a:stretch>
            <a:fillRect/>
          </a:stretch>
        </p:blipFill>
        <p:spPr>
          <a:xfrm>
            <a:off x="258200" y="198405"/>
            <a:ext cx="2023445" cy="1004000"/>
          </a:xfrm>
          <a:prstGeom prst="rect">
            <a:avLst/>
          </a:prstGeom>
        </p:spPr>
      </p:pic>
    </p:spTree>
    <p:extLst>
      <p:ext uri="{BB962C8B-B14F-4D97-AF65-F5344CB8AC3E}">
        <p14:creationId xmlns:p14="http://schemas.microsoft.com/office/powerpoint/2010/main" val="1838422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orang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15747"/>
            <a:ext cx="9144000" cy="6858000"/>
          </a:xfrm>
          <a:prstGeom prst="rect">
            <a:avLst/>
          </a:prstGeom>
        </p:spPr>
      </p:pic>
      <p:sp>
        <p:nvSpPr>
          <p:cNvPr id="3" name="Rectangle 2"/>
          <p:cNvSpPr/>
          <p:nvPr/>
        </p:nvSpPr>
        <p:spPr>
          <a:xfrm>
            <a:off x="4743645" y="325668"/>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325967" y="2198793"/>
            <a:ext cx="3357035" cy="2457474"/>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a:t>Whistleblowing Policies</a:t>
            </a:r>
          </a:p>
        </p:txBody>
      </p:sp>
      <p:sp>
        <p:nvSpPr>
          <p:cNvPr id="6" name="Title 1"/>
          <p:cNvSpPr txBox="1">
            <a:spLocks/>
          </p:cNvSpPr>
          <p:nvPr/>
        </p:nvSpPr>
        <p:spPr>
          <a:xfrm>
            <a:off x="4897965" y="674640"/>
            <a:ext cx="3330456" cy="449518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panose="020B0604020202020204" pitchFamily="34" charset="0"/>
              <a:buChar char="•"/>
            </a:pPr>
            <a:r>
              <a:rPr lang="en-US" sz="2000" b="0">
                <a:solidFill>
                  <a:schemeClr val="tx1"/>
                </a:solidFill>
              </a:rPr>
              <a:t>Enable workers to by-pass individuals or layers of management if needed</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Detail the investigation process and consequences of wrongdoing</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Consequences of victimising whistleblowers and of malicious disclosure</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Provide access to further sources of advice</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a:buChar char="•"/>
            </a:pPr>
            <a:endParaRPr lang="en-US" sz="2000" b="0">
              <a:solidFill>
                <a:schemeClr val="tx1"/>
              </a:solidFill>
            </a:endParaRPr>
          </a:p>
          <a:p>
            <a:pPr marL="342900" indent="-342900">
              <a:buFont typeface="Arial"/>
              <a:buChar char="•"/>
            </a:pPr>
            <a:endParaRPr lang="en-US" sz="2000" b="0">
              <a:solidFill>
                <a:schemeClr val="tx1"/>
              </a:solidFill>
            </a:endParaRPr>
          </a:p>
          <a:p>
            <a:pPr marL="342900" indent="-342900">
              <a:buFont typeface="Arial"/>
              <a:buChar char="•"/>
            </a:pPr>
            <a:endParaRPr lang="en-US" sz="2000" b="0">
              <a:solidFill>
                <a:schemeClr val="tx1"/>
              </a:solidFill>
            </a:endParaRPr>
          </a:p>
        </p:txBody>
      </p:sp>
      <p:pic>
        <p:nvPicPr>
          <p:cNvPr id="8" name="Picture 7" descr="Logo&#10;&#10;Description automatically generated">
            <a:extLst>
              <a:ext uri="{FF2B5EF4-FFF2-40B4-BE49-F238E27FC236}">
                <a16:creationId xmlns:a16="http://schemas.microsoft.com/office/drawing/2014/main" id="{50388965-BFDB-46AF-A43A-47F1CC80AF94}"/>
              </a:ext>
            </a:extLst>
          </p:cNvPr>
          <p:cNvPicPr>
            <a:picLocks noChangeAspect="1"/>
          </p:cNvPicPr>
          <p:nvPr/>
        </p:nvPicPr>
        <p:blipFill>
          <a:blip r:embed="rId3"/>
          <a:stretch>
            <a:fillRect/>
          </a:stretch>
        </p:blipFill>
        <p:spPr>
          <a:xfrm>
            <a:off x="258200" y="198405"/>
            <a:ext cx="2023445" cy="1004000"/>
          </a:xfrm>
          <a:prstGeom prst="rect">
            <a:avLst/>
          </a:prstGeom>
        </p:spPr>
      </p:pic>
    </p:spTree>
    <p:extLst>
      <p:ext uri="{BB962C8B-B14F-4D97-AF65-F5344CB8AC3E}">
        <p14:creationId xmlns:p14="http://schemas.microsoft.com/office/powerpoint/2010/main" val="541312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light-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24150"/>
            <a:ext cx="9144000" cy="6858000"/>
          </a:xfrm>
          <a:prstGeom prst="rect">
            <a:avLst/>
          </a:prstGeom>
        </p:spPr>
      </p:pic>
      <p:sp>
        <p:nvSpPr>
          <p:cNvPr id="3" name="Rectangle 2"/>
          <p:cNvSpPr/>
          <p:nvPr/>
        </p:nvSpPr>
        <p:spPr>
          <a:xfrm>
            <a:off x="4743645" y="325668"/>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325967" y="2210551"/>
            <a:ext cx="3357035" cy="2422200"/>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a:t>Whistleblowing Policies </a:t>
            </a:r>
          </a:p>
        </p:txBody>
      </p:sp>
      <p:sp>
        <p:nvSpPr>
          <p:cNvPr id="6" name="Title 1"/>
          <p:cNvSpPr txBox="1">
            <a:spLocks/>
          </p:cNvSpPr>
          <p:nvPr/>
        </p:nvSpPr>
        <p:spPr>
          <a:xfrm>
            <a:off x="4897965" y="674640"/>
            <a:ext cx="3330456" cy="449518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panose="020B0604020202020204" pitchFamily="34" charset="0"/>
              <a:buChar char="•"/>
            </a:pPr>
            <a:r>
              <a:rPr lang="en-US" sz="2000" b="0">
                <a:solidFill>
                  <a:schemeClr val="tx1"/>
                </a:solidFill>
              </a:rPr>
              <a:t>Allow employee to be accompanied</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Keep a record of meetings</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Allow flexibility as to the extent and nature of investigation</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Give feedback on corrective action</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Allow escalation if unsatisfied with outcome</a:t>
            </a:r>
          </a:p>
          <a:p>
            <a:pPr marL="342900" indent="-342900">
              <a:buFont typeface="Arial" panose="020B0604020202020204" pitchFamily="34" charset="0"/>
              <a:buChar char="•"/>
            </a:pPr>
            <a:endParaRPr lang="en-US" sz="2000" b="0">
              <a:solidFill>
                <a:schemeClr val="tx1"/>
              </a:solidFill>
            </a:endParaRPr>
          </a:p>
        </p:txBody>
      </p:sp>
      <p:pic>
        <p:nvPicPr>
          <p:cNvPr id="8" name="Picture 7" descr="Logo&#10;&#10;Description automatically generated">
            <a:extLst>
              <a:ext uri="{FF2B5EF4-FFF2-40B4-BE49-F238E27FC236}">
                <a16:creationId xmlns:a16="http://schemas.microsoft.com/office/drawing/2014/main" id="{ECB32B5C-7E64-4FEC-88CF-F6886719A22E}"/>
              </a:ext>
            </a:extLst>
          </p:cNvPr>
          <p:cNvPicPr>
            <a:picLocks noChangeAspect="1"/>
          </p:cNvPicPr>
          <p:nvPr/>
        </p:nvPicPr>
        <p:blipFill>
          <a:blip r:embed="rId3"/>
          <a:stretch>
            <a:fillRect/>
          </a:stretch>
        </p:blipFill>
        <p:spPr>
          <a:xfrm>
            <a:off x="258200" y="198405"/>
            <a:ext cx="2023445" cy="1004000"/>
          </a:xfrm>
          <a:prstGeom prst="rect">
            <a:avLst/>
          </a:prstGeom>
        </p:spPr>
      </p:pic>
    </p:spTree>
    <p:extLst>
      <p:ext uri="{BB962C8B-B14F-4D97-AF65-F5344CB8AC3E}">
        <p14:creationId xmlns:p14="http://schemas.microsoft.com/office/powerpoint/2010/main" val="3357492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dark-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4743645" y="313454"/>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325967" y="2210551"/>
            <a:ext cx="3357035" cy="2445716"/>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a:t>Whistleblowing Policies</a:t>
            </a:r>
          </a:p>
        </p:txBody>
      </p:sp>
      <p:sp>
        <p:nvSpPr>
          <p:cNvPr id="6" name="Title 1"/>
          <p:cNvSpPr txBox="1">
            <a:spLocks/>
          </p:cNvSpPr>
          <p:nvPr/>
        </p:nvSpPr>
        <p:spPr>
          <a:xfrm>
            <a:off x="4897965" y="674640"/>
            <a:ext cx="3330456" cy="490435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panose="020B0604020202020204" pitchFamily="34" charset="0"/>
              <a:buChar char="•"/>
            </a:pPr>
            <a:r>
              <a:rPr lang="en-US" sz="2000" b="0">
                <a:solidFill>
                  <a:schemeClr val="tx1"/>
                </a:solidFill>
              </a:rPr>
              <a:t>Ensure the policy fits alongside your other policies and contracts</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Clearly endorse the policy with visible engagement from senior stakeholders</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Be mindful of data protection issues</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Consider how you can measure success</a:t>
            </a:r>
          </a:p>
          <a:p>
            <a:pPr marL="342900" indent="-342900">
              <a:buFont typeface="Arial" panose="020B0604020202020204" pitchFamily="34" charset="0"/>
              <a:buChar char="•"/>
            </a:pPr>
            <a:endParaRPr lang="en-US" sz="2000" b="0">
              <a:solidFill>
                <a:schemeClr val="tx1"/>
              </a:solidFill>
            </a:endParaRPr>
          </a:p>
          <a:p>
            <a:pPr marL="342900" indent="-342900">
              <a:buFont typeface="Arial"/>
              <a:buChar char="•"/>
            </a:pPr>
            <a:endParaRPr lang="en-US" sz="2000" b="0">
              <a:solidFill>
                <a:schemeClr val="tx1"/>
              </a:solidFill>
            </a:endParaRPr>
          </a:p>
        </p:txBody>
      </p:sp>
      <p:pic>
        <p:nvPicPr>
          <p:cNvPr id="8" name="Picture 7" descr="Logo&#10;&#10;Description automatically generated">
            <a:extLst>
              <a:ext uri="{FF2B5EF4-FFF2-40B4-BE49-F238E27FC236}">
                <a16:creationId xmlns:a16="http://schemas.microsoft.com/office/drawing/2014/main" id="{1289D6CB-B142-4E0F-9056-6419DBBA4619}"/>
              </a:ext>
            </a:extLst>
          </p:cNvPr>
          <p:cNvPicPr>
            <a:picLocks noChangeAspect="1"/>
          </p:cNvPicPr>
          <p:nvPr/>
        </p:nvPicPr>
        <p:blipFill>
          <a:blip r:embed="rId3"/>
          <a:stretch>
            <a:fillRect/>
          </a:stretch>
        </p:blipFill>
        <p:spPr>
          <a:xfrm>
            <a:off x="258200" y="198405"/>
            <a:ext cx="2023445" cy="1004000"/>
          </a:xfrm>
          <a:prstGeom prst="rect">
            <a:avLst/>
          </a:prstGeom>
        </p:spPr>
      </p:pic>
    </p:spTree>
    <p:extLst>
      <p:ext uri="{BB962C8B-B14F-4D97-AF65-F5344CB8AC3E}">
        <p14:creationId xmlns:p14="http://schemas.microsoft.com/office/powerpoint/2010/main" val="28265928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orang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4743645" y="325668"/>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325967" y="2198793"/>
            <a:ext cx="3357035" cy="2457474"/>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a:t>Management Training</a:t>
            </a:r>
          </a:p>
        </p:txBody>
      </p:sp>
      <p:sp>
        <p:nvSpPr>
          <p:cNvPr id="6" name="Title 1"/>
          <p:cNvSpPr txBox="1">
            <a:spLocks/>
          </p:cNvSpPr>
          <p:nvPr/>
        </p:nvSpPr>
        <p:spPr>
          <a:xfrm>
            <a:off x="4897965" y="674640"/>
            <a:ext cx="3330456" cy="449518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Make sure your managers know:</a:t>
            </a:r>
          </a:p>
          <a:p>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What could amount to a protected disclosure?</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What protection does this afford the individual?</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Where your policy can be found and what it says</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What actions they should take</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a:buChar char="•"/>
            </a:pPr>
            <a:endParaRPr lang="en-US" sz="2000" b="0">
              <a:solidFill>
                <a:schemeClr val="tx1"/>
              </a:solidFill>
            </a:endParaRPr>
          </a:p>
          <a:p>
            <a:pPr marL="342900" indent="-342900">
              <a:buFont typeface="Arial"/>
              <a:buChar char="•"/>
            </a:pPr>
            <a:endParaRPr lang="en-US" sz="2000" b="0">
              <a:solidFill>
                <a:schemeClr val="tx1"/>
              </a:solidFill>
            </a:endParaRPr>
          </a:p>
          <a:p>
            <a:pPr marL="342900" indent="-342900">
              <a:buFont typeface="Arial"/>
              <a:buChar char="•"/>
            </a:pPr>
            <a:endParaRPr lang="en-US" sz="2000" b="0">
              <a:solidFill>
                <a:schemeClr val="tx1"/>
              </a:solidFill>
            </a:endParaRPr>
          </a:p>
        </p:txBody>
      </p:sp>
      <p:pic>
        <p:nvPicPr>
          <p:cNvPr id="8" name="Picture 7" descr="Logo&#10;&#10;Description automatically generated">
            <a:extLst>
              <a:ext uri="{FF2B5EF4-FFF2-40B4-BE49-F238E27FC236}">
                <a16:creationId xmlns:a16="http://schemas.microsoft.com/office/drawing/2014/main" id="{F90F8E57-2FBB-4A09-A44A-AFDE709741AB}"/>
              </a:ext>
            </a:extLst>
          </p:cNvPr>
          <p:cNvPicPr>
            <a:picLocks noChangeAspect="1"/>
          </p:cNvPicPr>
          <p:nvPr/>
        </p:nvPicPr>
        <p:blipFill>
          <a:blip r:embed="rId3"/>
          <a:stretch>
            <a:fillRect/>
          </a:stretch>
        </p:blipFill>
        <p:spPr>
          <a:xfrm>
            <a:off x="258200" y="198405"/>
            <a:ext cx="2023445" cy="1004000"/>
          </a:xfrm>
          <a:prstGeom prst="rect">
            <a:avLst/>
          </a:prstGeom>
        </p:spPr>
      </p:pic>
    </p:spTree>
    <p:extLst>
      <p:ext uri="{BB962C8B-B14F-4D97-AF65-F5344CB8AC3E}">
        <p14:creationId xmlns:p14="http://schemas.microsoft.com/office/powerpoint/2010/main" val="28362234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light-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4743645" y="325668"/>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325967" y="2210551"/>
            <a:ext cx="3357035" cy="2422200"/>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a:t>Management Training</a:t>
            </a:r>
          </a:p>
        </p:txBody>
      </p:sp>
      <p:sp>
        <p:nvSpPr>
          <p:cNvPr id="6" name="Title 1"/>
          <p:cNvSpPr txBox="1">
            <a:spLocks/>
          </p:cNvSpPr>
          <p:nvPr/>
        </p:nvSpPr>
        <p:spPr>
          <a:xfrm>
            <a:off x="4897965" y="674640"/>
            <a:ext cx="3330456" cy="4495187"/>
          </a:xfrm>
          <a:prstGeom prst="rect">
            <a:avLst/>
          </a:prstGeom>
        </p:spPr>
        <p:txBody>
          <a:bodyPr vert="horz" lIns="91440" tIns="45720" rIns="91440" bIns="45720" rtlCol="0" anchor="t">
            <a:normAutofit lnSpcReduction="10000"/>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Also ensure that managers are aware that:</a:t>
            </a:r>
          </a:p>
          <a:p>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They should not do anything that may victimise a whistleblower</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And ensure that others do not</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The consequences for victimisation of a whistleblower or obstructing an investigation are serious</a:t>
            </a:r>
          </a:p>
        </p:txBody>
      </p:sp>
      <p:pic>
        <p:nvPicPr>
          <p:cNvPr id="8" name="Picture 7" descr="Logo&#10;&#10;Description automatically generated">
            <a:extLst>
              <a:ext uri="{FF2B5EF4-FFF2-40B4-BE49-F238E27FC236}">
                <a16:creationId xmlns:a16="http://schemas.microsoft.com/office/drawing/2014/main" id="{98F2D473-1E3A-45DE-A760-F6774C495973}"/>
              </a:ext>
            </a:extLst>
          </p:cNvPr>
          <p:cNvPicPr>
            <a:picLocks noChangeAspect="1"/>
          </p:cNvPicPr>
          <p:nvPr/>
        </p:nvPicPr>
        <p:blipFill>
          <a:blip r:embed="rId3"/>
          <a:stretch>
            <a:fillRect/>
          </a:stretch>
        </p:blipFill>
        <p:spPr>
          <a:xfrm>
            <a:off x="258200" y="198405"/>
            <a:ext cx="2023445" cy="1004000"/>
          </a:xfrm>
          <a:prstGeom prst="rect">
            <a:avLst/>
          </a:prstGeom>
        </p:spPr>
      </p:pic>
    </p:spTree>
    <p:extLst>
      <p:ext uri="{BB962C8B-B14F-4D97-AF65-F5344CB8AC3E}">
        <p14:creationId xmlns:p14="http://schemas.microsoft.com/office/powerpoint/2010/main" val="2781722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dark-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4743645" y="313454"/>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325967" y="2210551"/>
            <a:ext cx="3357035" cy="2445716"/>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a:t>Practical Steps</a:t>
            </a:r>
          </a:p>
        </p:txBody>
      </p:sp>
      <p:sp>
        <p:nvSpPr>
          <p:cNvPr id="6" name="Title 1"/>
          <p:cNvSpPr txBox="1">
            <a:spLocks/>
          </p:cNvSpPr>
          <p:nvPr/>
        </p:nvSpPr>
        <p:spPr>
          <a:xfrm>
            <a:off x="4897965" y="674640"/>
            <a:ext cx="3330456" cy="5054828"/>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When faced with a protected disclosure makes sure that the whistleblower:</a:t>
            </a:r>
          </a:p>
          <a:p>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is aware of your policy and the process that will be followed;</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is reassured (by actions and words) that their complaint is being dealt with seriously;</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is promptly given the opportunity to express their concerns</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a:buChar char="•"/>
            </a:pPr>
            <a:endParaRPr lang="en-US" sz="2000" b="0">
              <a:solidFill>
                <a:schemeClr val="tx1"/>
              </a:solidFill>
            </a:endParaRPr>
          </a:p>
        </p:txBody>
      </p:sp>
      <p:pic>
        <p:nvPicPr>
          <p:cNvPr id="8" name="Picture 7" descr="Logo&#10;&#10;Description automatically generated">
            <a:extLst>
              <a:ext uri="{FF2B5EF4-FFF2-40B4-BE49-F238E27FC236}">
                <a16:creationId xmlns:a16="http://schemas.microsoft.com/office/drawing/2014/main" id="{3772904B-59BC-427E-8F81-4F7B3212B926}"/>
              </a:ext>
            </a:extLst>
          </p:cNvPr>
          <p:cNvPicPr>
            <a:picLocks noChangeAspect="1"/>
          </p:cNvPicPr>
          <p:nvPr/>
        </p:nvPicPr>
        <p:blipFill>
          <a:blip r:embed="rId3"/>
          <a:stretch>
            <a:fillRect/>
          </a:stretch>
        </p:blipFill>
        <p:spPr>
          <a:xfrm>
            <a:off x="258200" y="198405"/>
            <a:ext cx="2023445" cy="1004000"/>
          </a:xfrm>
          <a:prstGeom prst="rect">
            <a:avLst/>
          </a:prstGeom>
        </p:spPr>
      </p:pic>
    </p:spTree>
    <p:extLst>
      <p:ext uri="{BB962C8B-B14F-4D97-AF65-F5344CB8AC3E}">
        <p14:creationId xmlns:p14="http://schemas.microsoft.com/office/powerpoint/2010/main" val="22667394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orang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4743645" y="325668"/>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325967" y="2198793"/>
            <a:ext cx="3357035" cy="2457474"/>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a:t>Practical Steps</a:t>
            </a:r>
          </a:p>
        </p:txBody>
      </p:sp>
      <p:sp>
        <p:nvSpPr>
          <p:cNvPr id="6" name="Title 1"/>
          <p:cNvSpPr txBox="1">
            <a:spLocks/>
          </p:cNvSpPr>
          <p:nvPr/>
        </p:nvSpPr>
        <p:spPr>
          <a:xfrm>
            <a:off x="4897965" y="674640"/>
            <a:ext cx="3330456" cy="482333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panose="020B0604020202020204" pitchFamily="34" charset="0"/>
              <a:buChar char="•"/>
            </a:pPr>
            <a:r>
              <a:rPr lang="en-US" sz="2000" b="0">
                <a:solidFill>
                  <a:schemeClr val="tx1"/>
                </a:solidFill>
              </a:rPr>
              <a:t>Reassure the whistleblower that confidentiality will be respected where relevant</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Consider whether there is any risk that they will suffer detrimental risk from others and take steps to eliminate that risk</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Ensure that the concerns are considered objectively – are you (or others) too “close” to the concern?</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endParaRPr lang="en-US" sz="2000" b="0">
              <a:solidFill>
                <a:schemeClr val="tx1"/>
              </a:solidFill>
            </a:endParaRPr>
          </a:p>
          <a:p>
            <a:pPr marL="342900" indent="-342900">
              <a:buFont typeface="Arial"/>
              <a:buChar char="•"/>
            </a:pPr>
            <a:endParaRPr lang="en-US" sz="2000" b="0">
              <a:solidFill>
                <a:schemeClr val="tx1"/>
              </a:solidFill>
            </a:endParaRPr>
          </a:p>
          <a:p>
            <a:pPr marL="342900" indent="-342900">
              <a:buFont typeface="Arial"/>
              <a:buChar char="•"/>
            </a:pPr>
            <a:endParaRPr lang="en-US" sz="2000" b="0">
              <a:solidFill>
                <a:schemeClr val="tx1"/>
              </a:solidFill>
            </a:endParaRPr>
          </a:p>
          <a:p>
            <a:pPr marL="342900" indent="-342900">
              <a:buFont typeface="Arial"/>
              <a:buChar char="•"/>
            </a:pPr>
            <a:endParaRPr lang="en-US" sz="2000" b="0">
              <a:solidFill>
                <a:schemeClr val="tx1"/>
              </a:solidFill>
            </a:endParaRPr>
          </a:p>
        </p:txBody>
      </p:sp>
      <p:pic>
        <p:nvPicPr>
          <p:cNvPr id="8" name="Picture 7" descr="Logo&#10;&#10;Description automatically generated">
            <a:extLst>
              <a:ext uri="{FF2B5EF4-FFF2-40B4-BE49-F238E27FC236}">
                <a16:creationId xmlns:a16="http://schemas.microsoft.com/office/drawing/2014/main" id="{35723FC4-9BF7-45B0-8750-987785C2D346}"/>
              </a:ext>
            </a:extLst>
          </p:cNvPr>
          <p:cNvPicPr>
            <a:picLocks noChangeAspect="1"/>
          </p:cNvPicPr>
          <p:nvPr/>
        </p:nvPicPr>
        <p:blipFill>
          <a:blip r:embed="rId3"/>
          <a:stretch>
            <a:fillRect/>
          </a:stretch>
        </p:blipFill>
        <p:spPr>
          <a:xfrm>
            <a:off x="258200" y="198405"/>
            <a:ext cx="2023445" cy="1004000"/>
          </a:xfrm>
          <a:prstGeom prst="rect">
            <a:avLst/>
          </a:prstGeom>
        </p:spPr>
      </p:pic>
    </p:spTree>
    <p:extLst>
      <p:ext uri="{BB962C8B-B14F-4D97-AF65-F5344CB8AC3E}">
        <p14:creationId xmlns:p14="http://schemas.microsoft.com/office/powerpoint/2010/main" val="17865391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light-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4707742" y="313454"/>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325967" y="2210551"/>
            <a:ext cx="3357035" cy="2422200"/>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a:t>Practical Steps</a:t>
            </a:r>
          </a:p>
        </p:txBody>
      </p:sp>
      <p:sp>
        <p:nvSpPr>
          <p:cNvPr id="6" name="Title 1"/>
          <p:cNvSpPr txBox="1">
            <a:spLocks/>
          </p:cNvSpPr>
          <p:nvPr/>
        </p:nvSpPr>
        <p:spPr>
          <a:xfrm>
            <a:off x="4897965" y="674640"/>
            <a:ext cx="3330456" cy="449518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panose="020B0604020202020204" pitchFamily="34" charset="0"/>
              <a:buChar char="•"/>
            </a:pPr>
            <a:r>
              <a:rPr lang="en-US" sz="2000" b="0">
                <a:solidFill>
                  <a:schemeClr val="tx1"/>
                </a:solidFill>
              </a:rPr>
              <a:t>Try to understand what outcome the whistleblower is seeking</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Ensure a thorough investigation to the issue is undertaken and that appropriate outcomes are given</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Keep the whistleblower updated and maintain contact throughout the process</a:t>
            </a:r>
          </a:p>
          <a:p>
            <a:pPr marL="342900" indent="-342900">
              <a:buFont typeface="Arial" panose="020B0604020202020204" pitchFamily="34" charset="0"/>
              <a:buChar char="•"/>
            </a:pPr>
            <a:endParaRPr lang="en-US" sz="2000" b="0">
              <a:solidFill>
                <a:schemeClr val="tx1"/>
              </a:solidFill>
            </a:endParaRPr>
          </a:p>
          <a:p>
            <a:endParaRPr lang="en-US" sz="2000" b="0">
              <a:solidFill>
                <a:schemeClr val="tx1"/>
              </a:solidFill>
            </a:endParaRPr>
          </a:p>
        </p:txBody>
      </p:sp>
      <p:pic>
        <p:nvPicPr>
          <p:cNvPr id="8" name="Picture 7" descr="Logo&#10;&#10;Description automatically generated">
            <a:extLst>
              <a:ext uri="{FF2B5EF4-FFF2-40B4-BE49-F238E27FC236}">
                <a16:creationId xmlns:a16="http://schemas.microsoft.com/office/drawing/2014/main" id="{D5FCCFB6-1470-46B2-8887-AC61914B1C5D}"/>
              </a:ext>
            </a:extLst>
          </p:cNvPr>
          <p:cNvPicPr>
            <a:picLocks noChangeAspect="1"/>
          </p:cNvPicPr>
          <p:nvPr/>
        </p:nvPicPr>
        <p:blipFill>
          <a:blip r:embed="rId3"/>
          <a:stretch>
            <a:fillRect/>
          </a:stretch>
        </p:blipFill>
        <p:spPr>
          <a:xfrm>
            <a:off x="258200" y="198405"/>
            <a:ext cx="2023445" cy="1004000"/>
          </a:xfrm>
          <a:prstGeom prst="rect">
            <a:avLst/>
          </a:prstGeom>
        </p:spPr>
      </p:pic>
    </p:spTree>
    <p:extLst>
      <p:ext uri="{BB962C8B-B14F-4D97-AF65-F5344CB8AC3E}">
        <p14:creationId xmlns:p14="http://schemas.microsoft.com/office/powerpoint/2010/main" val="393272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dark-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4743645" y="313454"/>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325967" y="2210551"/>
            <a:ext cx="3357035" cy="2445716"/>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a:t>Practical Steps</a:t>
            </a:r>
          </a:p>
        </p:txBody>
      </p:sp>
      <p:sp>
        <p:nvSpPr>
          <p:cNvPr id="6" name="Title 1"/>
          <p:cNvSpPr txBox="1">
            <a:spLocks/>
          </p:cNvSpPr>
          <p:nvPr/>
        </p:nvSpPr>
        <p:spPr>
          <a:xfrm>
            <a:off x="4897965" y="674640"/>
            <a:ext cx="3330456" cy="5054828"/>
          </a:xfrm>
          <a:prstGeom prst="rect">
            <a:avLst/>
          </a:prstGeom>
        </p:spPr>
        <p:txBody>
          <a:bodyPr vert="horz" lIns="91440" tIns="45720" rIns="91440" bIns="45720" rtlCol="0" anchor="t">
            <a:normAutofit lnSpcReduction="10000"/>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a:solidFill>
                  <a:schemeClr val="tx1"/>
                </a:solidFill>
              </a:rPr>
              <a:t>When a satisfactory resolution cannot be reached for the individual:</a:t>
            </a:r>
          </a:p>
          <a:p>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Seek to maintain dialogue – can a positive way forward be found?</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Be wary of the risk of allegations of detrimental treatment</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Take a step back – what other viable solutions are there?</a:t>
            </a:r>
          </a:p>
          <a:p>
            <a:pPr marL="342900" indent="-342900">
              <a:buFont typeface="Arial" panose="020B0604020202020204" pitchFamily="34" charset="0"/>
              <a:buChar char="•"/>
            </a:pPr>
            <a:endParaRPr lang="en-US" sz="2000" b="0">
              <a:solidFill>
                <a:schemeClr val="tx1"/>
              </a:solidFill>
            </a:endParaRPr>
          </a:p>
          <a:p>
            <a:pPr marL="342900" indent="-342900">
              <a:buFont typeface="Arial" panose="020B0604020202020204" pitchFamily="34" charset="0"/>
              <a:buChar char="•"/>
            </a:pPr>
            <a:r>
              <a:rPr lang="en-US" sz="2000" b="0">
                <a:solidFill>
                  <a:schemeClr val="tx1"/>
                </a:solidFill>
              </a:rPr>
              <a:t>Learn from the experience</a:t>
            </a:r>
          </a:p>
          <a:p>
            <a:pPr marL="342900" indent="-342900">
              <a:buFont typeface="Arial" panose="020B0604020202020204" pitchFamily="34" charset="0"/>
              <a:buChar char="•"/>
            </a:pPr>
            <a:endParaRPr lang="en-US" sz="2000" b="0">
              <a:solidFill>
                <a:schemeClr val="tx1"/>
              </a:solidFill>
            </a:endParaRPr>
          </a:p>
          <a:p>
            <a:pPr marL="342900" indent="-342900">
              <a:buFont typeface="Arial"/>
              <a:buChar char="•"/>
            </a:pPr>
            <a:endParaRPr lang="en-US" sz="2000" b="0">
              <a:solidFill>
                <a:schemeClr val="tx1"/>
              </a:solidFill>
            </a:endParaRPr>
          </a:p>
        </p:txBody>
      </p:sp>
      <p:pic>
        <p:nvPicPr>
          <p:cNvPr id="8" name="Picture 7" descr="Logo&#10;&#10;Description automatically generated">
            <a:extLst>
              <a:ext uri="{FF2B5EF4-FFF2-40B4-BE49-F238E27FC236}">
                <a16:creationId xmlns:a16="http://schemas.microsoft.com/office/drawing/2014/main" id="{6E88A22B-1A3A-48B5-A0DC-308102FB24B8}"/>
              </a:ext>
            </a:extLst>
          </p:cNvPr>
          <p:cNvPicPr>
            <a:picLocks noChangeAspect="1"/>
          </p:cNvPicPr>
          <p:nvPr/>
        </p:nvPicPr>
        <p:blipFill>
          <a:blip r:embed="rId3"/>
          <a:stretch>
            <a:fillRect/>
          </a:stretch>
        </p:blipFill>
        <p:spPr>
          <a:xfrm>
            <a:off x="258200" y="198405"/>
            <a:ext cx="2023445" cy="1004000"/>
          </a:xfrm>
          <a:prstGeom prst="rect">
            <a:avLst/>
          </a:prstGeom>
        </p:spPr>
      </p:pic>
    </p:spTree>
    <p:extLst>
      <p:ext uri="{BB962C8B-B14F-4D97-AF65-F5344CB8AC3E}">
        <p14:creationId xmlns:p14="http://schemas.microsoft.com/office/powerpoint/2010/main" val="3961173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2" cstate="print">
            <a:extLst>
              <a:ext uri="{28A0092B-C50C-407E-A947-70E740481C1C}">
                <a14:useLocalDpi xmlns:a14="http://schemas.microsoft.com/office/drawing/2010/main"/>
              </a:ext>
            </a:extLst>
          </a:blip>
          <a:srcRect l="-78" t="6220" r="78" b="-6220"/>
          <a:stretch/>
        </p:blipFill>
        <p:spPr>
          <a:xfrm>
            <a:off x="0" y="0"/>
            <a:ext cx="9144000" cy="5934567"/>
          </a:xfrm>
          <a:prstGeom prst="rect">
            <a:avLst/>
          </a:prstGeom>
        </p:spPr>
      </p:pic>
      <p:pic>
        <p:nvPicPr>
          <p:cNvPr id="6" name="Picture 5" descr="Large-light-blue-arrow.png">
            <a:extLst>
              <a:ext uri="{FF2B5EF4-FFF2-40B4-BE49-F238E27FC236}">
                <a16:creationId xmlns:a16="http://schemas.microsoft.com/office/drawing/2014/main" id="{9DB887DE-7CC1-4C4E-89B0-89809D58CE52}"/>
              </a:ext>
            </a:extLst>
          </p:cNvPr>
          <p:cNvPicPr>
            <a:picLocks noChangeAspect="1"/>
          </p:cNvPicPr>
          <p:nvPr/>
        </p:nvPicPr>
        <p:blipFill rotWithShape="1">
          <a:blip r:embed="rId3">
            <a:extLst>
              <a:ext uri="{28A0092B-C50C-407E-A947-70E740481C1C}">
                <a14:useLocalDpi xmlns:a14="http://schemas.microsoft.com/office/drawing/2010/main" val="0"/>
              </a:ext>
            </a:extLst>
          </a:blip>
          <a:srcRect t="25750" r="30291" b="25749"/>
          <a:stretch/>
        </p:blipFill>
        <p:spPr>
          <a:xfrm>
            <a:off x="0" y="3152078"/>
            <a:ext cx="7218714" cy="3766882"/>
          </a:xfrm>
          <a:prstGeom prst="rect">
            <a:avLst/>
          </a:prstGeom>
        </p:spPr>
      </p:pic>
      <p:sp>
        <p:nvSpPr>
          <p:cNvPr id="15" name="Title 1"/>
          <p:cNvSpPr txBox="1">
            <a:spLocks/>
          </p:cNvSpPr>
          <p:nvPr/>
        </p:nvSpPr>
        <p:spPr>
          <a:xfrm>
            <a:off x="588498" y="3673653"/>
            <a:ext cx="4923069" cy="2489400"/>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GB" sz="4800" dirty="0"/>
              <a:t>Any Questions? </a:t>
            </a:r>
            <a:endParaRPr lang="en-US" sz="4800" dirty="0"/>
          </a:p>
        </p:txBody>
      </p:sp>
      <p:pic>
        <p:nvPicPr>
          <p:cNvPr id="7" name="Picture 6" descr="Logo&#10;&#10;Description automatically generated">
            <a:extLst>
              <a:ext uri="{FF2B5EF4-FFF2-40B4-BE49-F238E27FC236}">
                <a16:creationId xmlns:a16="http://schemas.microsoft.com/office/drawing/2014/main" id="{E059D256-19D2-411D-9457-62611C64FBC1}"/>
              </a:ext>
            </a:extLst>
          </p:cNvPr>
          <p:cNvPicPr>
            <a:picLocks noChangeAspect="1"/>
          </p:cNvPicPr>
          <p:nvPr/>
        </p:nvPicPr>
        <p:blipFill>
          <a:blip r:embed="rId4"/>
          <a:stretch>
            <a:fillRect/>
          </a:stretch>
        </p:blipFill>
        <p:spPr>
          <a:xfrm>
            <a:off x="6835329" y="5661053"/>
            <a:ext cx="2023445" cy="1004000"/>
          </a:xfrm>
          <a:prstGeom prst="rect">
            <a:avLst/>
          </a:prstGeom>
        </p:spPr>
      </p:pic>
    </p:spTree>
    <p:extLst>
      <p:ext uri="{BB962C8B-B14F-4D97-AF65-F5344CB8AC3E}">
        <p14:creationId xmlns:p14="http://schemas.microsoft.com/office/powerpoint/2010/main" val="9547437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building, tree, outdoor, red&#10;&#10;Description automatically generated">
            <a:extLst>
              <a:ext uri="{FF2B5EF4-FFF2-40B4-BE49-F238E27FC236}">
                <a16:creationId xmlns:a16="http://schemas.microsoft.com/office/drawing/2014/main" id="{825DCF1E-3FC3-4D67-94E3-7709132279D0}"/>
              </a:ext>
            </a:extLst>
          </p:cNvPr>
          <p:cNvPicPr>
            <a:picLocks noChangeAspect="1"/>
          </p:cNvPicPr>
          <p:nvPr/>
        </p:nvPicPr>
        <p:blipFill rotWithShape="1">
          <a:blip r:embed="rId2"/>
          <a:srcRect t="40524" r="842" b="41099"/>
          <a:stretch/>
        </p:blipFill>
        <p:spPr>
          <a:xfrm>
            <a:off x="1" y="0"/>
            <a:ext cx="9144000" cy="1129749"/>
          </a:xfrm>
          <a:prstGeom prst="rect">
            <a:avLst/>
          </a:prstGeom>
        </p:spPr>
      </p:pic>
      <p:sp>
        <p:nvSpPr>
          <p:cNvPr id="3" name="Rectangle 2"/>
          <p:cNvSpPr/>
          <p:nvPr/>
        </p:nvSpPr>
        <p:spPr>
          <a:xfrm>
            <a:off x="358644" y="1304203"/>
            <a:ext cx="8488312" cy="5410105"/>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sz="1200" b="1" dirty="0">
                <a:solidFill>
                  <a:schemeClr val="tx1"/>
                </a:solidFill>
              </a:rPr>
              <a:t>About Brachers</a:t>
            </a:r>
          </a:p>
          <a:p>
            <a:r>
              <a:rPr lang="en-GB" sz="1200" dirty="0">
                <a:solidFill>
                  <a:schemeClr val="tx1"/>
                </a:solidFill>
              </a:rPr>
              <a:t>Brachers is an award winning law firm, providing valuable legal support to individuals and companies. Our client base includes private individuals and their families, SMEs, owner managed businesses, publicly funded organisations, healthcare organisations, schools, colleges, further education providers, charities, family businesses and multi-national corporations.</a:t>
            </a:r>
          </a:p>
          <a:p>
            <a:r>
              <a:rPr lang="en-GB" sz="1200" dirty="0">
                <a:solidFill>
                  <a:schemeClr val="tx1"/>
                </a:solidFill>
                <a:hlinkClick r:id="rId3"/>
              </a:rPr>
              <a:t>www.brachers.co.uk</a:t>
            </a:r>
            <a:r>
              <a:rPr lang="en-GB" sz="1200" dirty="0">
                <a:solidFill>
                  <a:schemeClr val="tx1"/>
                </a:solidFill>
              </a:rPr>
              <a:t> </a:t>
            </a:r>
          </a:p>
          <a:p>
            <a:endParaRPr lang="en-GB" sz="1200" dirty="0">
              <a:solidFill>
                <a:schemeClr val="tx1"/>
              </a:solidFill>
            </a:endParaRPr>
          </a:p>
          <a:p>
            <a:r>
              <a:rPr lang="en-GB" sz="1200" b="1" dirty="0">
                <a:solidFill>
                  <a:schemeClr val="tx1"/>
                </a:solidFill>
              </a:rPr>
              <a:t>About 7BR</a:t>
            </a:r>
          </a:p>
          <a:p>
            <a:r>
              <a:rPr lang="en-GB" sz="1200" dirty="0">
                <a:solidFill>
                  <a:schemeClr val="tx1"/>
                </a:solidFill>
              </a:rPr>
              <a:t>7BR is a leading set of Barristers’ Chambers, based in Central London, with a countrywide and international reach and which prides itself on upholding certain core values and characteristics with the aim of achieving:</a:t>
            </a:r>
          </a:p>
          <a:p>
            <a:endParaRPr lang="en-GB" sz="1200" dirty="0">
              <a:solidFill>
                <a:schemeClr val="tx1"/>
              </a:solidFill>
            </a:endParaRPr>
          </a:p>
          <a:p>
            <a:pPr marL="171450" indent="-171450">
              <a:buFont typeface="Arial" panose="020B0604020202020204" pitchFamily="34" charset="0"/>
              <a:buChar char="•"/>
            </a:pPr>
            <a:r>
              <a:rPr lang="en-GB" sz="1200" dirty="0">
                <a:solidFill>
                  <a:schemeClr val="tx1"/>
                </a:solidFill>
              </a:rPr>
              <a:t>Excellence in legal advice</a:t>
            </a:r>
          </a:p>
          <a:p>
            <a:pPr marL="171450" indent="-171450">
              <a:buFont typeface="Arial" panose="020B0604020202020204" pitchFamily="34" charset="0"/>
              <a:buChar char="•"/>
            </a:pPr>
            <a:r>
              <a:rPr lang="en-GB" sz="1200" dirty="0">
                <a:solidFill>
                  <a:schemeClr val="tx1"/>
                </a:solidFill>
              </a:rPr>
              <a:t>Excellence in advocacy before Courts and Tribunals</a:t>
            </a:r>
          </a:p>
          <a:p>
            <a:pPr marL="171450" indent="-171450">
              <a:buFont typeface="Arial" panose="020B0604020202020204" pitchFamily="34" charset="0"/>
              <a:buChar char="•"/>
            </a:pPr>
            <a:r>
              <a:rPr lang="en-GB" sz="1200" dirty="0">
                <a:solidFill>
                  <a:schemeClr val="tx1"/>
                </a:solidFill>
              </a:rPr>
              <a:t>Excellence in service to clients, lay and professional.</a:t>
            </a:r>
          </a:p>
          <a:p>
            <a:endParaRPr lang="en-GB" sz="1200" dirty="0">
              <a:solidFill>
                <a:schemeClr val="tx1"/>
              </a:solidFill>
            </a:endParaRPr>
          </a:p>
          <a:p>
            <a:r>
              <a:rPr lang="en-GB" sz="1200" dirty="0">
                <a:solidFill>
                  <a:schemeClr val="tx1"/>
                </a:solidFill>
              </a:rPr>
              <a:t>With over 80 barristers, including 12 Queen’s Counsel, 7BR is well equipped to achieve these aims. We have recently completed the largest refurbishment in our history, enabling us to offer our lay clients, solicitors and colleagues across the Bar state of the art facilities to host conferences, seminars and training events on a frequent basis. This refurbishment is a measure of Chambers’ confidence in the continued existence of an independent Bar.</a:t>
            </a:r>
          </a:p>
          <a:p>
            <a:r>
              <a:rPr lang="en-GB" sz="1200" dirty="0">
                <a:solidFill>
                  <a:schemeClr val="tx1"/>
                </a:solidFill>
                <a:hlinkClick r:id="rId4"/>
              </a:rPr>
              <a:t>www.7br.co.uk</a:t>
            </a:r>
            <a:r>
              <a:rPr lang="en-GB" sz="1200" dirty="0">
                <a:solidFill>
                  <a:schemeClr val="tx1"/>
                </a:solidFill>
              </a:rPr>
              <a:t> </a:t>
            </a:r>
          </a:p>
          <a:p>
            <a:endParaRPr lang="en-GB" sz="1200" dirty="0">
              <a:solidFill>
                <a:schemeClr val="tx1"/>
              </a:solidFill>
            </a:endParaRPr>
          </a:p>
          <a:p>
            <a:endParaRPr lang="en-GB" sz="1200" dirty="0">
              <a:solidFill>
                <a:schemeClr val="tx1"/>
              </a:solidFill>
            </a:endParaRPr>
          </a:p>
          <a:p>
            <a:r>
              <a:rPr lang="en-GB" sz="1200" b="1" dirty="0">
                <a:solidFill>
                  <a:schemeClr val="tx1"/>
                </a:solidFill>
              </a:rPr>
              <a:t>About webinar supporter: Diversity HR</a:t>
            </a:r>
          </a:p>
          <a:p>
            <a:r>
              <a:rPr lang="en-GB" sz="1200" dirty="0">
                <a:solidFill>
                  <a:schemeClr val="tx1"/>
                </a:solidFill>
              </a:rPr>
              <a:t>Diversity HR is an established independent recruitment agency covering Sussex, Surrey, London and Kent. They have an outstanding reputation for HR recruitment, placing high calibre candidates within human resources jobs. Diversity HR offer a comprehensive, non-sales led, discreet and cost-effective recruitment service. They are essentially in-house recruiters with the ability to find candidates who match clients’ requirements.</a:t>
            </a:r>
          </a:p>
          <a:p>
            <a:r>
              <a:rPr lang="en-GB" sz="1200" dirty="0">
                <a:solidFill>
                  <a:schemeClr val="tx1"/>
                </a:solidFill>
                <a:hlinkClick r:id="rId5"/>
              </a:rPr>
              <a:t>www.diversityhr.co.uk</a:t>
            </a:r>
            <a:r>
              <a:rPr lang="en-GB" sz="1200" dirty="0">
                <a:solidFill>
                  <a:schemeClr val="tx1"/>
                </a:solidFill>
              </a:rPr>
              <a:t> </a:t>
            </a:r>
          </a:p>
          <a:p>
            <a:endParaRPr lang="en-GB" sz="1200" dirty="0">
              <a:solidFill>
                <a:schemeClr val="tx1"/>
              </a:solidFill>
            </a:endParaRPr>
          </a:p>
        </p:txBody>
      </p:sp>
      <p:sp>
        <p:nvSpPr>
          <p:cNvPr id="6" name="Title 1"/>
          <p:cNvSpPr txBox="1">
            <a:spLocks/>
          </p:cNvSpPr>
          <p:nvPr/>
        </p:nvSpPr>
        <p:spPr>
          <a:xfrm>
            <a:off x="550332" y="2529416"/>
            <a:ext cx="8104937" cy="268897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fontAlgn="base"/>
            <a:endParaRPr lang="en-GB" b="0">
              <a:solidFill>
                <a:schemeClr val="tx1"/>
              </a:solidFill>
            </a:endParaRPr>
          </a:p>
        </p:txBody>
      </p:sp>
      <p:pic>
        <p:nvPicPr>
          <p:cNvPr id="10" name="Picture 9" descr="Logo&#10;&#10;Description automatically generated">
            <a:extLst>
              <a:ext uri="{FF2B5EF4-FFF2-40B4-BE49-F238E27FC236}">
                <a16:creationId xmlns:a16="http://schemas.microsoft.com/office/drawing/2014/main" id="{17ED0074-495C-4D33-B7FD-9A0588E85DE6}"/>
              </a:ext>
            </a:extLst>
          </p:cNvPr>
          <p:cNvPicPr>
            <a:picLocks noChangeAspect="1"/>
          </p:cNvPicPr>
          <p:nvPr/>
        </p:nvPicPr>
        <p:blipFill>
          <a:blip r:embed="rId6"/>
          <a:stretch>
            <a:fillRect/>
          </a:stretch>
        </p:blipFill>
        <p:spPr>
          <a:xfrm>
            <a:off x="7019057" y="79680"/>
            <a:ext cx="1874024" cy="930514"/>
          </a:xfrm>
          <a:prstGeom prst="rect">
            <a:avLst/>
          </a:prstGeom>
        </p:spPr>
      </p:pic>
    </p:spTree>
    <p:extLst>
      <p:ext uri="{BB962C8B-B14F-4D97-AF65-F5344CB8AC3E}">
        <p14:creationId xmlns:p14="http://schemas.microsoft.com/office/powerpoint/2010/main" val="5367678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802D856CA16024292CC3E1A20E96554" ma:contentTypeVersion="12" ma:contentTypeDescription="Create a new document." ma:contentTypeScope="" ma:versionID="344c410f8d796b7ba456da55ce69d2e9">
  <xsd:schema xmlns:xsd="http://www.w3.org/2001/XMLSchema" xmlns:xs="http://www.w3.org/2001/XMLSchema" xmlns:p="http://schemas.microsoft.com/office/2006/metadata/properties" xmlns:ns2="24f1af9e-7732-44a8-894e-b5772eeccdd9" xmlns:ns3="d8ed2828-79ec-4658-9e61-6b7d04841e55" targetNamespace="http://schemas.microsoft.com/office/2006/metadata/properties" ma:root="true" ma:fieldsID="d6cc55d1daf1a6f3bd055cff0ff096fc" ns2:_="" ns3:_="">
    <xsd:import namespace="24f1af9e-7732-44a8-894e-b5772eeccdd9"/>
    <xsd:import namespace="d8ed2828-79ec-4658-9e61-6b7d04841e5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f1af9e-7732-44a8-894e-b5772eeccd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d2828-79ec-4658-9e61-6b7d04841e5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2EDAB81-B934-4924-90F2-3C5BD5A8DD13}">
  <ds:schemaRefs>
    <ds:schemaRef ds:uri="http://schemas.microsoft.com/sharepoint/v3/contenttype/forms"/>
  </ds:schemaRefs>
</ds:datastoreItem>
</file>

<file path=customXml/itemProps2.xml><?xml version="1.0" encoding="utf-8"?>
<ds:datastoreItem xmlns:ds="http://schemas.openxmlformats.org/officeDocument/2006/customXml" ds:itemID="{95F73563-50FE-48FA-B2C0-BBE32CEE3348}">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FB285E5C-CE2F-46E3-92D7-C4A6C73B77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f1af9e-7732-44a8-894e-b5772eeccdd9"/>
    <ds:schemaRef ds:uri="d8ed2828-79ec-4658-9e61-6b7d04841e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23</TotalTime>
  <Words>1724</Words>
  <Application>Microsoft Office PowerPoint</Application>
  <PresentationFormat>On-screen Show (4:3)</PresentationFormat>
  <Paragraphs>267</Paragraphs>
  <Slides>27</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Chloe Whittaker</dc:creator>
  <cp:lastModifiedBy>Chloe Whittaker</cp:lastModifiedBy>
  <cp:revision>4</cp:revision>
  <dcterms:created xsi:type="dcterms:W3CDTF">2020-01-06T11:39:22Z</dcterms:created>
  <dcterms:modified xsi:type="dcterms:W3CDTF">2020-12-10T09:36:49Z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0x0101000802D856CA16024292CC3E1A20E96554</vt:lpwstr>
  </property>
</Properties>
</file>