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93" r:id="rId5"/>
    <p:sldId id="347" r:id="rId6"/>
    <p:sldId id="355" r:id="rId7"/>
    <p:sldId id="356" r:id="rId8"/>
    <p:sldId id="357" r:id="rId9"/>
    <p:sldId id="358" r:id="rId10"/>
    <p:sldId id="359" r:id="rId11"/>
    <p:sldId id="360" r:id="rId12"/>
    <p:sldId id="272" r:id="rId13"/>
    <p:sldId id="348" r:id="rId14"/>
    <p:sldId id="349" r:id="rId15"/>
    <p:sldId id="350" r:id="rId16"/>
    <p:sldId id="351" r:id="rId17"/>
    <p:sldId id="352" r:id="rId18"/>
    <p:sldId id="353" r:id="rId19"/>
    <p:sldId id="28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677"/>
    <a:srgbClr val="1082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C5C5E7-5117-4970-91C4-0854D9F41764}" v="15" dt="2020-11-16T14:37:58.1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61" autoAdjust="0"/>
    <p:restoredTop sz="96563" autoAdjust="0"/>
  </p:normalViewPr>
  <p:slideViewPr>
    <p:cSldViewPr snapToGrid="0" snapToObjects="1">
      <p:cViewPr varScale="1">
        <p:scale>
          <a:sx n="121" d="100"/>
          <a:sy n="121" d="100"/>
        </p:scale>
        <p:origin x="91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7" d="100"/>
          <a:sy n="77" d="100"/>
        </p:scale>
        <p:origin x="214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loe Whittaker" userId="43f1a7b7-4789-4f56-b648-b9a3ce9e4598" providerId="ADAL" clId="{3AC5C5E7-5117-4970-91C4-0854D9F41764}"/>
    <pc:docChg chg="undo custSel addSld delSld modSld sldOrd">
      <pc:chgData name="Chloe Whittaker" userId="43f1a7b7-4789-4f56-b648-b9a3ce9e4598" providerId="ADAL" clId="{3AC5C5E7-5117-4970-91C4-0854D9F41764}" dt="2020-11-16T14:43:23.832" v="100" actId="1076"/>
      <pc:docMkLst>
        <pc:docMk/>
      </pc:docMkLst>
      <pc:sldChg chg="addSp delSp modSp add">
        <pc:chgData name="Chloe Whittaker" userId="43f1a7b7-4789-4f56-b648-b9a3ce9e4598" providerId="ADAL" clId="{3AC5C5E7-5117-4970-91C4-0854D9F41764}" dt="2020-11-16T14:43:23.832" v="100" actId="1076"/>
        <pc:sldMkLst>
          <pc:docMk/>
          <pc:sldMk cId="4002285882" sldId="280"/>
        </pc:sldMkLst>
        <pc:spChg chg="add del mod">
          <ac:chgData name="Chloe Whittaker" userId="43f1a7b7-4789-4f56-b648-b9a3ce9e4598" providerId="ADAL" clId="{3AC5C5E7-5117-4970-91C4-0854D9F41764}" dt="2020-11-16T14:42:47.126" v="97" actId="478"/>
          <ac:spMkLst>
            <pc:docMk/>
            <pc:sldMk cId="4002285882" sldId="280"/>
            <ac:spMk id="4" creationId="{A48E4AF8-5200-4830-9D51-BB63754EC66C}"/>
          </ac:spMkLst>
        </pc:spChg>
        <pc:spChg chg="del">
          <ac:chgData name="Chloe Whittaker" userId="43f1a7b7-4789-4f56-b648-b9a3ce9e4598" providerId="ADAL" clId="{3AC5C5E7-5117-4970-91C4-0854D9F41764}" dt="2020-11-16T14:35:57.808" v="33" actId="478"/>
          <ac:spMkLst>
            <pc:docMk/>
            <pc:sldMk cId="4002285882" sldId="280"/>
            <ac:spMk id="6" creationId="{00000000-0000-0000-0000-000000000000}"/>
          </ac:spMkLst>
        </pc:spChg>
        <pc:spChg chg="add mod">
          <ac:chgData name="Chloe Whittaker" userId="43f1a7b7-4789-4f56-b648-b9a3ce9e4598" providerId="ADAL" clId="{3AC5C5E7-5117-4970-91C4-0854D9F41764}" dt="2020-11-16T14:43:23.832" v="100" actId="1076"/>
          <ac:spMkLst>
            <pc:docMk/>
            <pc:sldMk cId="4002285882" sldId="280"/>
            <ac:spMk id="7" creationId="{D1A84AFB-B6FC-4A51-B2E1-B66AB644BAE6}"/>
          </ac:spMkLst>
        </pc:spChg>
        <pc:spChg chg="del">
          <ac:chgData name="Chloe Whittaker" userId="43f1a7b7-4789-4f56-b648-b9a3ce9e4598" providerId="ADAL" clId="{3AC5C5E7-5117-4970-91C4-0854D9F41764}" dt="2020-11-16T14:35:59.287" v="34" actId="478"/>
          <ac:spMkLst>
            <pc:docMk/>
            <pc:sldMk cId="4002285882" sldId="280"/>
            <ac:spMk id="8" creationId="{00000000-0000-0000-0000-000000000000}"/>
          </ac:spMkLst>
        </pc:spChg>
        <pc:spChg chg="add mod">
          <ac:chgData name="Chloe Whittaker" userId="43f1a7b7-4789-4f56-b648-b9a3ce9e4598" providerId="ADAL" clId="{3AC5C5E7-5117-4970-91C4-0854D9F41764}" dt="2020-11-16T14:38:34.976" v="85" actId="1076"/>
          <ac:spMkLst>
            <pc:docMk/>
            <pc:sldMk cId="4002285882" sldId="280"/>
            <ac:spMk id="9" creationId="{A006A13A-F3AB-457C-94AF-EA9F6689D21C}"/>
          </ac:spMkLst>
        </pc:spChg>
        <pc:picChg chg="add mod">
          <ac:chgData name="Chloe Whittaker" userId="43f1a7b7-4789-4f56-b648-b9a3ce9e4598" providerId="ADAL" clId="{3AC5C5E7-5117-4970-91C4-0854D9F41764}" dt="2020-11-16T14:43:08.074" v="99" actId="1076"/>
          <ac:picMkLst>
            <pc:docMk/>
            <pc:sldMk cId="4002285882" sldId="280"/>
            <ac:picMk id="3" creationId="{D9B29B73-00BB-48AD-88E0-7EA51E4B4956}"/>
          </ac:picMkLst>
        </pc:picChg>
        <pc:picChg chg="mod">
          <ac:chgData name="Chloe Whittaker" userId="43f1a7b7-4789-4f56-b648-b9a3ce9e4598" providerId="ADAL" clId="{3AC5C5E7-5117-4970-91C4-0854D9F41764}" dt="2020-11-16T14:43:05.272" v="98" actId="1076"/>
          <ac:picMkLst>
            <pc:docMk/>
            <pc:sldMk cId="4002285882" sldId="280"/>
            <ac:picMk id="16" creationId="{F8498AE2-CD14-4467-8C93-4CD432BF04C6}"/>
          </ac:picMkLst>
        </pc:picChg>
      </pc:sldChg>
      <pc:sldChg chg="modSp">
        <pc:chgData name="Chloe Whittaker" userId="43f1a7b7-4789-4f56-b648-b9a3ce9e4598" providerId="ADAL" clId="{3AC5C5E7-5117-4970-91C4-0854D9F41764}" dt="2020-11-16T14:33:18.223" v="20" actId="1076"/>
        <pc:sldMkLst>
          <pc:docMk/>
          <pc:sldMk cId="169832041" sldId="293"/>
        </pc:sldMkLst>
        <pc:picChg chg="mod">
          <ac:chgData name="Chloe Whittaker" userId="43f1a7b7-4789-4f56-b648-b9a3ce9e4598" providerId="ADAL" clId="{3AC5C5E7-5117-4970-91C4-0854D9F41764}" dt="2020-11-16T14:33:18.223" v="20" actId="1076"/>
          <ac:picMkLst>
            <pc:docMk/>
            <pc:sldMk cId="169832041" sldId="293"/>
            <ac:picMk id="8" creationId="{43D15E6B-884E-4F00-B0D3-8020B1F08B7E}"/>
          </ac:picMkLst>
        </pc:picChg>
      </pc:sldChg>
      <pc:sldChg chg="del">
        <pc:chgData name="Chloe Whittaker" userId="43f1a7b7-4789-4f56-b648-b9a3ce9e4598" providerId="ADAL" clId="{3AC5C5E7-5117-4970-91C4-0854D9F41764}" dt="2020-11-16T11:48:26.244" v="5" actId="2696"/>
        <pc:sldMkLst>
          <pc:docMk/>
          <pc:sldMk cId="954743704" sldId="339"/>
        </pc:sldMkLst>
      </pc:sldChg>
      <pc:sldChg chg="del">
        <pc:chgData name="Chloe Whittaker" userId="43f1a7b7-4789-4f56-b648-b9a3ce9e4598" providerId="ADAL" clId="{3AC5C5E7-5117-4970-91C4-0854D9F41764}" dt="2020-11-16T11:48:27.193" v="6" actId="2696"/>
        <pc:sldMkLst>
          <pc:docMk/>
          <pc:sldMk cId="1488396443" sldId="354"/>
        </pc:sldMkLst>
      </pc:sldChg>
      <pc:sldChg chg="addSp delSp modSp ord">
        <pc:chgData name="Chloe Whittaker" userId="43f1a7b7-4789-4f56-b648-b9a3ce9e4598" providerId="ADAL" clId="{3AC5C5E7-5117-4970-91C4-0854D9F41764}" dt="2020-11-16T11:48:11.812" v="4" actId="167"/>
        <pc:sldMkLst>
          <pc:docMk/>
          <pc:sldMk cId="190572495" sldId="355"/>
        </pc:sldMkLst>
        <pc:picChg chg="del mod">
          <ac:chgData name="Chloe Whittaker" userId="43f1a7b7-4789-4f56-b648-b9a3ce9e4598" providerId="ADAL" clId="{3AC5C5E7-5117-4970-91C4-0854D9F41764}" dt="2020-11-16T11:48:08.774" v="2" actId="478"/>
          <ac:picMkLst>
            <pc:docMk/>
            <pc:sldMk cId="190572495" sldId="355"/>
            <ac:picMk id="2" creationId="{00000000-0000-0000-0000-000000000000}"/>
          </ac:picMkLst>
        </pc:picChg>
        <pc:picChg chg="add ord">
          <ac:chgData name="Chloe Whittaker" userId="43f1a7b7-4789-4f56-b648-b9a3ce9e4598" providerId="ADAL" clId="{3AC5C5E7-5117-4970-91C4-0854D9F41764}" dt="2020-11-16T11:48:11.812" v="4" actId="167"/>
          <ac:picMkLst>
            <pc:docMk/>
            <pc:sldMk cId="190572495" sldId="355"/>
            <ac:picMk id="10" creationId="{0582FDB6-71AE-4CE5-B806-8A2594A64DD1}"/>
          </ac:picMkLst>
        </pc:picChg>
      </pc:sldChg>
      <pc:sldChg chg="modSp add del modNotesTx">
        <pc:chgData name="Chloe Whittaker" userId="43f1a7b7-4789-4f56-b648-b9a3ce9e4598" providerId="ADAL" clId="{3AC5C5E7-5117-4970-91C4-0854D9F41764}" dt="2020-11-16T14:36:22.898" v="38" actId="2696"/>
        <pc:sldMkLst>
          <pc:docMk/>
          <pc:sldMk cId="3349860767" sldId="361"/>
        </pc:sldMkLst>
        <pc:spChg chg="mod">
          <ac:chgData name="Chloe Whittaker" userId="43f1a7b7-4789-4f56-b648-b9a3ce9e4598" providerId="ADAL" clId="{3AC5C5E7-5117-4970-91C4-0854D9F41764}" dt="2020-11-16T14:34:54.368" v="31" actId="1076"/>
          <ac:spMkLst>
            <pc:docMk/>
            <pc:sldMk cId="3349860767" sldId="361"/>
            <ac:spMk id="8" creationId="{00000000-0000-0000-0000-000000000000}"/>
          </ac:spMkLst>
        </pc:spChg>
        <pc:spChg chg="mod">
          <ac:chgData name="Chloe Whittaker" userId="43f1a7b7-4789-4f56-b648-b9a3ce9e4598" providerId="ADAL" clId="{3AC5C5E7-5117-4970-91C4-0854D9F41764}" dt="2020-11-16T14:34:37.967" v="29" actId="20577"/>
          <ac:spMkLst>
            <pc:docMk/>
            <pc:sldMk cId="3349860767" sldId="361"/>
            <ac:spMk id="10" creationId="{00000000-0000-0000-0000-000000000000}"/>
          </ac:spMkLst>
        </pc:spChg>
        <pc:spChg chg="mod">
          <ac:chgData name="Chloe Whittaker" userId="43f1a7b7-4789-4f56-b648-b9a3ce9e4598" providerId="ADAL" clId="{3AC5C5E7-5117-4970-91C4-0854D9F41764}" dt="2020-11-16T14:34:16.171" v="21" actId="113"/>
          <ac:spMkLst>
            <pc:docMk/>
            <pc:sldMk cId="3349860767" sldId="361"/>
            <ac:spMk id="11" creationId="{F256DFB9-83BA-423F-A293-2BC1BF934DC2}"/>
          </ac:spMkLst>
        </pc:spChg>
        <pc:picChg chg="mod">
          <ac:chgData name="Chloe Whittaker" userId="43f1a7b7-4789-4f56-b648-b9a3ce9e4598" providerId="ADAL" clId="{3AC5C5E7-5117-4970-91C4-0854D9F41764}" dt="2020-11-16T14:32:45.025" v="15" actId="1076"/>
          <ac:picMkLst>
            <pc:docMk/>
            <pc:sldMk cId="3349860767" sldId="361"/>
            <ac:picMk id="12" creationId="{8DB25900-F378-4F15-ADE9-B68F9078864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09E0D7-5BB5-4E2E-B2E7-0942E9262233}"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GB"/>
        </a:p>
      </dgm:t>
    </dgm:pt>
    <dgm:pt modelId="{1E43B46C-FC95-47CD-82D4-AA8B65BC987D}">
      <dgm:prSet phldrT="[Text]" custT="1"/>
      <dgm:spPr/>
      <dgm:t>
        <a:bodyPr/>
        <a:lstStyle/>
        <a:p>
          <a:r>
            <a:rPr lang="en-GB" sz="2400" dirty="0"/>
            <a:t>Legal Duties</a:t>
          </a:r>
        </a:p>
      </dgm:t>
    </dgm:pt>
    <dgm:pt modelId="{DEA9118F-EA4D-482E-8785-C87E0D09ACCF}" type="parTrans" cxnId="{AE7D9F8D-23C2-4C8C-828E-6958A268107E}">
      <dgm:prSet/>
      <dgm:spPr/>
      <dgm:t>
        <a:bodyPr/>
        <a:lstStyle/>
        <a:p>
          <a:endParaRPr lang="en-GB"/>
        </a:p>
      </dgm:t>
    </dgm:pt>
    <dgm:pt modelId="{22376AB9-F388-4831-9D5A-6A2BFF6B5A5A}" type="sibTrans" cxnId="{AE7D9F8D-23C2-4C8C-828E-6958A268107E}">
      <dgm:prSet/>
      <dgm:spPr/>
      <dgm:t>
        <a:bodyPr/>
        <a:lstStyle/>
        <a:p>
          <a:endParaRPr lang="en-GB"/>
        </a:p>
      </dgm:t>
    </dgm:pt>
    <dgm:pt modelId="{923B1988-FAD0-4CB0-AD75-FD0A0C670DFA}">
      <dgm:prSet phldrT="[Text]" custT="1"/>
      <dgm:spPr/>
      <dgm:t>
        <a:bodyPr/>
        <a:lstStyle/>
        <a:p>
          <a:r>
            <a:rPr lang="en-GB" sz="1400" dirty="0"/>
            <a:t>Promote charitable purposes and operate for benefit of public</a:t>
          </a:r>
        </a:p>
      </dgm:t>
    </dgm:pt>
    <dgm:pt modelId="{86720A85-3265-47C2-AC32-5C4743021611}" type="parTrans" cxnId="{72F4F33F-F592-43E7-A63B-80303679EB6E}">
      <dgm:prSet/>
      <dgm:spPr/>
      <dgm:t>
        <a:bodyPr/>
        <a:lstStyle/>
        <a:p>
          <a:endParaRPr lang="en-GB"/>
        </a:p>
      </dgm:t>
    </dgm:pt>
    <dgm:pt modelId="{86D7AA54-CF72-48E7-AA43-A1CE430EF5C4}" type="sibTrans" cxnId="{72F4F33F-F592-43E7-A63B-80303679EB6E}">
      <dgm:prSet/>
      <dgm:spPr/>
      <dgm:t>
        <a:bodyPr/>
        <a:lstStyle/>
        <a:p>
          <a:endParaRPr lang="en-GB"/>
        </a:p>
      </dgm:t>
    </dgm:pt>
    <dgm:pt modelId="{147DFFD9-1BF3-4243-83FB-A12684A9C2BA}">
      <dgm:prSet phldrT="[Text]" custT="1"/>
      <dgm:spPr/>
      <dgm:t>
        <a:bodyPr/>
        <a:lstStyle/>
        <a:p>
          <a:r>
            <a:rPr lang="en-GB" sz="1600" dirty="0"/>
            <a:t>Duty of prudence – prudent business person</a:t>
          </a:r>
        </a:p>
      </dgm:t>
    </dgm:pt>
    <dgm:pt modelId="{28183AA5-6B8C-4821-9FE4-2F6BF9362863}" type="parTrans" cxnId="{3FCE1E39-8465-450C-B340-9630095ABF4D}">
      <dgm:prSet/>
      <dgm:spPr/>
      <dgm:t>
        <a:bodyPr/>
        <a:lstStyle/>
        <a:p>
          <a:endParaRPr lang="en-GB"/>
        </a:p>
      </dgm:t>
    </dgm:pt>
    <dgm:pt modelId="{7DDF5EDE-82EF-4EE3-BF03-4CFB9A59F1E6}" type="sibTrans" cxnId="{3FCE1E39-8465-450C-B340-9630095ABF4D}">
      <dgm:prSet/>
      <dgm:spPr/>
      <dgm:t>
        <a:bodyPr/>
        <a:lstStyle/>
        <a:p>
          <a:endParaRPr lang="en-GB"/>
        </a:p>
      </dgm:t>
    </dgm:pt>
    <dgm:pt modelId="{1355AD14-0BDA-4B7A-8FFC-3DC8035DB8DC}">
      <dgm:prSet phldrT="[Text]" custT="1"/>
      <dgm:spPr/>
      <dgm:t>
        <a:bodyPr/>
        <a:lstStyle/>
        <a:p>
          <a:r>
            <a:rPr lang="en-GB" sz="1200" dirty="0">
              <a:solidFill>
                <a:schemeClr val="bg1"/>
              </a:solidFill>
            </a:rPr>
            <a:t>Duty to act collectively - Charity trustees can usually act by majority</a:t>
          </a:r>
        </a:p>
      </dgm:t>
    </dgm:pt>
    <dgm:pt modelId="{45E93280-59B7-48C2-9940-247AE7FBB722}" type="parTrans" cxnId="{169D84A5-C76A-4D84-8E47-3AF36ECD7D4F}">
      <dgm:prSet/>
      <dgm:spPr/>
      <dgm:t>
        <a:bodyPr/>
        <a:lstStyle/>
        <a:p>
          <a:endParaRPr lang="en-GB"/>
        </a:p>
      </dgm:t>
    </dgm:pt>
    <dgm:pt modelId="{796F5839-DE70-4F5E-9E82-DE6787707D4C}" type="sibTrans" cxnId="{169D84A5-C76A-4D84-8E47-3AF36ECD7D4F}">
      <dgm:prSet/>
      <dgm:spPr/>
      <dgm:t>
        <a:bodyPr/>
        <a:lstStyle/>
        <a:p>
          <a:endParaRPr lang="en-GB"/>
        </a:p>
      </dgm:t>
    </dgm:pt>
    <dgm:pt modelId="{DD2F07DF-8F2A-4D1B-87E8-F2A77A5F08A2}">
      <dgm:prSet custT="1"/>
      <dgm:spPr/>
      <dgm:t>
        <a:bodyPr/>
        <a:lstStyle/>
        <a:p>
          <a:r>
            <a:rPr lang="en-GB" sz="1600" dirty="0"/>
            <a:t>Undivided loyalty – ‘no profit ‘no conflict’</a:t>
          </a:r>
        </a:p>
      </dgm:t>
    </dgm:pt>
    <dgm:pt modelId="{68D5FBD1-153E-4012-B060-84AA3FDB01C7}" type="parTrans" cxnId="{43ABA16D-ABB6-49F8-9D03-74DF29B2F16A}">
      <dgm:prSet/>
      <dgm:spPr/>
      <dgm:t>
        <a:bodyPr/>
        <a:lstStyle/>
        <a:p>
          <a:endParaRPr lang="en-GB"/>
        </a:p>
      </dgm:t>
    </dgm:pt>
    <dgm:pt modelId="{952E76DC-AA00-4834-B83C-8640F8A4C17D}" type="sibTrans" cxnId="{43ABA16D-ABB6-49F8-9D03-74DF29B2F16A}">
      <dgm:prSet/>
      <dgm:spPr/>
      <dgm:t>
        <a:bodyPr/>
        <a:lstStyle/>
        <a:p>
          <a:endParaRPr lang="en-GB"/>
        </a:p>
      </dgm:t>
    </dgm:pt>
    <dgm:pt modelId="{9F5AF45C-7418-42DB-85F1-19CEC91BA96A}">
      <dgm:prSet custT="1"/>
      <dgm:spPr/>
      <dgm:t>
        <a:bodyPr/>
        <a:lstStyle/>
        <a:p>
          <a:r>
            <a:rPr lang="en-GB" sz="1600" dirty="0"/>
            <a:t>Act in good faith</a:t>
          </a:r>
        </a:p>
      </dgm:t>
    </dgm:pt>
    <dgm:pt modelId="{26A07F97-ACAE-460B-A154-C3B916685E31}" type="parTrans" cxnId="{5BACE944-B19A-45E0-AB1B-4CD3146E4E7E}">
      <dgm:prSet/>
      <dgm:spPr/>
      <dgm:t>
        <a:bodyPr/>
        <a:lstStyle/>
        <a:p>
          <a:endParaRPr lang="en-GB"/>
        </a:p>
      </dgm:t>
    </dgm:pt>
    <dgm:pt modelId="{EEBD8A4A-645D-4578-8D5F-CAE7A7B503A5}" type="sibTrans" cxnId="{5BACE944-B19A-45E0-AB1B-4CD3146E4E7E}">
      <dgm:prSet/>
      <dgm:spPr/>
      <dgm:t>
        <a:bodyPr/>
        <a:lstStyle/>
        <a:p>
          <a:endParaRPr lang="en-GB"/>
        </a:p>
      </dgm:t>
    </dgm:pt>
    <dgm:pt modelId="{5C0A8D77-D2C9-465F-950B-F1A1B9276D4F}">
      <dgm:prSet custT="1"/>
      <dgm:spPr/>
      <dgm:t>
        <a:bodyPr/>
        <a:lstStyle/>
        <a:p>
          <a:r>
            <a:rPr lang="en-GB" sz="1600" dirty="0"/>
            <a:t>Act in best interests of charity</a:t>
          </a:r>
        </a:p>
      </dgm:t>
    </dgm:pt>
    <dgm:pt modelId="{928BF6D4-9C31-4AC9-8FF0-7F87C7A6D750}" type="parTrans" cxnId="{3CC457AE-B1B8-4DA1-8C40-E260068F271E}">
      <dgm:prSet/>
      <dgm:spPr/>
      <dgm:t>
        <a:bodyPr/>
        <a:lstStyle/>
        <a:p>
          <a:endParaRPr lang="en-GB"/>
        </a:p>
      </dgm:t>
    </dgm:pt>
    <dgm:pt modelId="{6580DC30-C0B7-4DAD-9D0B-11AA150E195D}" type="sibTrans" cxnId="{3CC457AE-B1B8-4DA1-8C40-E260068F271E}">
      <dgm:prSet/>
      <dgm:spPr/>
      <dgm:t>
        <a:bodyPr/>
        <a:lstStyle/>
        <a:p>
          <a:endParaRPr lang="en-GB"/>
        </a:p>
      </dgm:t>
    </dgm:pt>
    <dgm:pt modelId="{64AB9E5E-F9C1-446F-9D23-8E0E434140D8}">
      <dgm:prSet custT="1"/>
      <dgm:spPr/>
      <dgm:t>
        <a:bodyPr/>
        <a:lstStyle/>
        <a:p>
          <a:r>
            <a:rPr lang="en-GB" sz="1600" dirty="0"/>
            <a:t>Act within powers</a:t>
          </a:r>
        </a:p>
      </dgm:t>
    </dgm:pt>
    <dgm:pt modelId="{853205DE-F153-474E-AD80-F128804FCD76}" type="parTrans" cxnId="{7DAF1190-63CD-4B6A-921E-8E3C0FC55A8F}">
      <dgm:prSet/>
      <dgm:spPr/>
      <dgm:t>
        <a:bodyPr/>
        <a:lstStyle/>
        <a:p>
          <a:endParaRPr lang="en-GB"/>
        </a:p>
      </dgm:t>
    </dgm:pt>
    <dgm:pt modelId="{C3F0420A-E0BB-4CFB-84F2-B3A89E899373}" type="sibTrans" cxnId="{7DAF1190-63CD-4B6A-921E-8E3C0FC55A8F}">
      <dgm:prSet/>
      <dgm:spPr/>
      <dgm:t>
        <a:bodyPr/>
        <a:lstStyle/>
        <a:p>
          <a:endParaRPr lang="en-GB"/>
        </a:p>
      </dgm:t>
    </dgm:pt>
    <dgm:pt modelId="{744D3F52-E83C-49CF-ACC8-BCC194DF9AEA}" type="pres">
      <dgm:prSet presAssocID="{3F09E0D7-5BB5-4E2E-B2E7-0942E9262233}" presName="Name0" presStyleCnt="0">
        <dgm:presLayoutVars>
          <dgm:chMax val="1"/>
          <dgm:chPref val="1"/>
          <dgm:dir/>
          <dgm:animOne val="branch"/>
          <dgm:animLvl val="lvl"/>
        </dgm:presLayoutVars>
      </dgm:prSet>
      <dgm:spPr/>
    </dgm:pt>
    <dgm:pt modelId="{5FF6114D-DB8B-4E87-B54E-987AD402EDCE}" type="pres">
      <dgm:prSet presAssocID="{1E43B46C-FC95-47CD-82D4-AA8B65BC987D}" presName="singleCycle" presStyleCnt="0"/>
      <dgm:spPr/>
    </dgm:pt>
    <dgm:pt modelId="{8009AD3E-E24A-44EB-8A58-24D22CBD6897}" type="pres">
      <dgm:prSet presAssocID="{1E43B46C-FC95-47CD-82D4-AA8B65BC987D}" presName="singleCenter" presStyleLbl="node1" presStyleIdx="0" presStyleCnt="8">
        <dgm:presLayoutVars>
          <dgm:chMax val="7"/>
          <dgm:chPref val="7"/>
        </dgm:presLayoutVars>
      </dgm:prSet>
      <dgm:spPr/>
    </dgm:pt>
    <dgm:pt modelId="{D7AFFEA5-60E0-4E0A-BBD4-B9E6BDC262EA}" type="pres">
      <dgm:prSet presAssocID="{86720A85-3265-47C2-AC32-5C4743021611}" presName="Name56" presStyleLbl="parChTrans1D2" presStyleIdx="0" presStyleCnt="7"/>
      <dgm:spPr/>
    </dgm:pt>
    <dgm:pt modelId="{4AAC6D00-3EE9-4763-95A6-29D45B934BDD}" type="pres">
      <dgm:prSet presAssocID="{923B1988-FAD0-4CB0-AD75-FD0A0C670DFA}" presName="text0" presStyleLbl="node1" presStyleIdx="1" presStyleCnt="8" custScaleX="220355" custScaleY="127806" custRadScaleRad="127002" custRadScaleInc="0">
        <dgm:presLayoutVars>
          <dgm:bulletEnabled val="1"/>
        </dgm:presLayoutVars>
      </dgm:prSet>
      <dgm:spPr/>
    </dgm:pt>
    <dgm:pt modelId="{5325F9DB-566E-4EDA-B358-CD25D762A97C}" type="pres">
      <dgm:prSet presAssocID="{68D5FBD1-153E-4012-B060-84AA3FDB01C7}" presName="Name56" presStyleLbl="parChTrans1D2" presStyleIdx="1" presStyleCnt="7"/>
      <dgm:spPr/>
    </dgm:pt>
    <dgm:pt modelId="{5DD81B30-6503-4FE6-9D1C-056D40E6BA87}" type="pres">
      <dgm:prSet presAssocID="{DD2F07DF-8F2A-4D1B-87E8-F2A77A5F08A2}" presName="text0" presStyleLbl="node1" presStyleIdx="2" presStyleCnt="8" custScaleX="220355" custScaleY="127806" custRadScaleRad="185939" custRadScaleInc="47265">
        <dgm:presLayoutVars>
          <dgm:bulletEnabled val="1"/>
        </dgm:presLayoutVars>
      </dgm:prSet>
      <dgm:spPr/>
    </dgm:pt>
    <dgm:pt modelId="{05021BCA-0315-4773-9F08-0573C9B826E5}" type="pres">
      <dgm:prSet presAssocID="{928BF6D4-9C31-4AC9-8FF0-7F87C7A6D750}" presName="Name56" presStyleLbl="parChTrans1D2" presStyleIdx="2" presStyleCnt="7"/>
      <dgm:spPr/>
    </dgm:pt>
    <dgm:pt modelId="{71AA32BC-C562-4BE7-90AD-5A18FF64E4B6}" type="pres">
      <dgm:prSet presAssocID="{5C0A8D77-D2C9-465F-950B-F1A1B9276D4F}" presName="text0" presStyleLbl="node1" presStyleIdx="3" presStyleCnt="8" custScaleX="220355" custScaleY="127806" custRadScaleRad="166627" custRadScaleInc="-42083">
        <dgm:presLayoutVars>
          <dgm:bulletEnabled val="1"/>
        </dgm:presLayoutVars>
      </dgm:prSet>
      <dgm:spPr/>
    </dgm:pt>
    <dgm:pt modelId="{68FB7AAF-1203-4BD9-A133-080ECA98B8D9}" type="pres">
      <dgm:prSet presAssocID="{26A07F97-ACAE-460B-A154-C3B916685E31}" presName="Name56" presStyleLbl="parChTrans1D2" presStyleIdx="3" presStyleCnt="7"/>
      <dgm:spPr/>
    </dgm:pt>
    <dgm:pt modelId="{24BDACEC-E3AD-4777-A9F5-137214632BA2}" type="pres">
      <dgm:prSet presAssocID="{9F5AF45C-7418-42DB-85F1-19CEC91BA96A}" presName="text0" presStyleLbl="node1" presStyleIdx="4" presStyleCnt="8" custScaleX="220355" custScaleY="127806" custRadScaleRad="126885" custRadScaleInc="-67817">
        <dgm:presLayoutVars>
          <dgm:bulletEnabled val="1"/>
        </dgm:presLayoutVars>
      </dgm:prSet>
      <dgm:spPr/>
    </dgm:pt>
    <dgm:pt modelId="{AD69747A-C6C9-4ACB-9A4D-0D69B4E438D0}" type="pres">
      <dgm:prSet presAssocID="{853205DE-F153-474E-AD80-F128804FCD76}" presName="Name56" presStyleLbl="parChTrans1D2" presStyleIdx="4" presStyleCnt="7"/>
      <dgm:spPr/>
    </dgm:pt>
    <dgm:pt modelId="{3899EBAC-5EB7-4BCF-9221-02C5D9B696E8}" type="pres">
      <dgm:prSet presAssocID="{64AB9E5E-F9C1-446F-9D23-8E0E434140D8}" presName="text0" presStyleLbl="node1" presStyleIdx="5" presStyleCnt="8" custScaleX="220355" custScaleY="127806" custRadScaleRad="135678" custRadScaleInc="82700">
        <dgm:presLayoutVars>
          <dgm:bulletEnabled val="1"/>
        </dgm:presLayoutVars>
      </dgm:prSet>
      <dgm:spPr/>
    </dgm:pt>
    <dgm:pt modelId="{AE3A2505-DA10-4F06-89A8-7020AB33A915}" type="pres">
      <dgm:prSet presAssocID="{28183AA5-6B8C-4821-9FE4-2F6BF9362863}" presName="Name56" presStyleLbl="parChTrans1D2" presStyleIdx="5" presStyleCnt="7"/>
      <dgm:spPr/>
    </dgm:pt>
    <dgm:pt modelId="{9FB5149A-1C97-47D1-BA31-657978C74FEB}" type="pres">
      <dgm:prSet presAssocID="{147DFFD9-1BF3-4243-83FB-A12684A9C2BA}" presName="text0" presStyleLbl="node1" presStyleIdx="6" presStyleCnt="8" custScaleX="220355" custScaleY="127806" custRadScaleRad="167000" custRadScaleInc="33115">
        <dgm:presLayoutVars>
          <dgm:bulletEnabled val="1"/>
        </dgm:presLayoutVars>
      </dgm:prSet>
      <dgm:spPr/>
    </dgm:pt>
    <dgm:pt modelId="{4540CDA9-53D1-4EC8-AEBC-8105077D27A1}" type="pres">
      <dgm:prSet presAssocID="{45E93280-59B7-48C2-9940-247AE7FBB722}" presName="Name56" presStyleLbl="parChTrans1D2" presStyleIdx="6" presStyleCnt="7"/>
      <dgm:spPr/>
    </dgm:pt>
    <dgm:pt modelId="{AC2D0134-372B-45D5-9408-7B3776CB095D}" type="pres">
      <dgm:prSet presAssocID="{1355AD14-0BDA-4B7A-8FFC-3DC8035DB8DC}" presName="text0" presStyleLbl="node1" presStyleIdx="7" presStyleCnt="8" custScaleX="220355" custScaleY="127806" custRadScaleRad="184995" custRadScaleInc="-49577">
        <dgm:presLayoutVars>
          <dgm:bulletEnabled val="1"/>
        </dgm:presLayoutVars>
      </dgm:prSet>
      <dgm:spPr/>
    </dgm:pt>
  </dgm:ptLst>
  <dgm:cxnLst>
    <dgm:cxn modelId="{A39A8B07-D00F-49CC-B18B-8F15E2560178}" type="presOf" srcId="{64AB9E5E-F9C1-446F-9D23-8E0E434140D8}" destId="{3899EBAC-5EB7-4BCF-9221-02C5D9B696E8}" srcOrd="0" destOrd="0" presId="urn:microsoft.com/office/officeart/2008/layout/RadialCluster"/>
    <dgm:cxn modelId="{FA672809-E788-4CBD-B332-9ABDCA6EB9C9}" type="presOf" srcId="{28183AA5-6B8C-4821-9FE4-2F6BF9362863}" destId="{AE3A2505-DA10-4F06-89A8-7020AB33A915}" srcOrd="0" destOrd="0" presId="urn:microsoft.com/office/officeart/2008/layout/RadialCluster"/>
    <dgm:cxn modelId="{C8E33B1F-1ECD-4373-976B-FEF09B4D7E97}" type="presOf" srcId="{DD2F07DF-8F2A-4D1B-87E8-F2A77A5F08A2}" destId="{5DD81B30-6503-4FE6-9D1C-056D40E6BA87}" srcOrd="0" destOrd="0" presId="urn:microsoft.com/office/officeart/2008/layout/RadialCluster"/>
    <dgm:cxn modelId="{6C2EBA38-0E2E-4C4A-9EBB-4FFB08BE10CD}" type="presOf" srcId="{923B1988-FAD0-4CB0-AD75-FD0A0C670DFA}" destId="{4AAC6D00-3EE9-4763-95A6-29D45B934BDD}" srcOrd="0" destOrd="0" presId="urn:microsoft.com/office/officeart/2008/layout/RadialCluster"/>
    <dgm:cxn modelId="{3FCE1E39-8465-450C-B340-9630095ABF4D}" srcId="{1E43B46C-FC95-47CD-82D4-AA8B65BC987D}" destId="{147DFFD9-1BF3-4243-83FB-A12684A9C2BA}" srcOrd="5" destOrd="0" parTransId="{28183AA5-6B8C-4821-9FE4-2F6BF9362863}" sibTransId="{7DDF5EDE-82EF-4EE3-BF03-4CFB9A59F1E6}"/>
    <dgm:cxn modelId="{72F4F33F-F592-43E7-A63B-80303679EB6E}" srcId="{1E43B46C-FC95-47CD-82D4-AA8B65BC987D}" destId="{923B1988-FAD0-4CB0-AD75-FD0A0C670DFA}" srcOrd="0" destOrd="0" parTransId="{86720A85-3265-47C2-AC32-5C4743021611}" sibTransId="{86D7AA54-CF72-48E7-AA43-A1CE430EF5C4}"/>
    <dgm:cxn modelId="{9B153E5C-25D1-4C7B-9979-0C2CD688734F}" type="presOf" srcId="{5C0A8D77-D2C9-465F-950B-F1A1B9276D4F}" destId="{71AA32BC-C562-4BE7-90AD-5A18FF64E4B6}" srcOrd="0" destOrd="0" presId="urn:microsoft.com/office/officeart/2008/layout/RadialCluster"/>
    <dgm:cxn modelId="{5BACE944-B19A-45E0-AB1B-4CD3146E4E7E}" srcId="{1E43B46C-FC95-47CD-82D4-AA8B65BC987D}" destId="{9F5AF45C-7418-42DB-85F1-19CEC91BA96A}" srcOrd="3" destOrd="0" parTransId="{26A07F97-ACAE-460B-A154-C3B916685E31}" sibTransId="{EEBD8A4A-645D-4578-8D5F-CAE7A7B503A5}"/>
    <dgm:cxn modelId="{43ABA16D-ABB6-49F8-9D03-74DF29B2F16A}" srcId="{1E43B46C-FC95-47CD-82D4-AA8B65BC987D}" destId="{DD2F07DF-8F2A-4D1B-87E8-F2A77A5F08A2}" srcOrd="1" destOrd="0" parTransId="{68D5FBD1-153E-4012-B060-84AA3FDB01C7}" sibTransId="{952E76DC-AA00-4834-B83C-8640F8A4C17D}"/>
    <dgm:cxn modelId="{E8A84151-8ECF-49E2-885F-5BCB07C82096}" type="presOf" srcId="{928BF6D4-9C31-4AC9-8FF0-7F87C7A6D750}" destId="{05021BCA-0315-4773-9F08-0573C9B826E5}" srcOrd="0" destOrd="0" presId="urn:microsoft.com/office/officeart/2008/layout/RadialCluster"/>
    <dgm:cxn modelId="{4E080F82-D6F9-4F04-B91A-779E0A950756}" type="presOf" srcId="{1E43B46C-FC95-47CD-82D4-AA8B65BC987D}" destId="{8009AD3E-E24A-44EB-8A58-24D22CBD6897}" srcOrd="0" destOrd="0" presId="urn:microsoft.com/office/officeart/2008/layout/RadialCluster"/>
    <dgm:cxn modelId="{AE7D9F8D-23C2-4C8C-828E-6958A268107E}" srcId="{3F09E0D7-5BB5-4E2E-B2E7-0942E9262233}" destId="{1E43B46C-FC95-47CD-82D4-AA8B65BC987D}" srcOrd="0" destOrd="0" parTransId="{DEA9118F-EA4D-482E-8785-C87E0D09ACCF}" sibTransId="{22376AB9-F388-4831-9D5A-6A2BFF6B5A5A}"/>
    <dgm:cxn modelId="{7DAF1190-63CD-4B6A-921E-8E3C0FC55A8F}" srcId="{1E43B46C-FC95-47CD-82D4-AA8B65BC987D}" destId="{64AB9E5E-F9C1-446F-9D23-8E0E434140D8}" srcOrd="4" destOrd="0" parTransId="{853205DE-F153-474E-AD80-F128804FCD76}" sibTransId="{C3F0420A-E0BB-4CFB-84F2-B3A89E899373}"/>
    <dgm:cxn modelId="{0FCD609A-74AC-464C-9B18-C3E79DF7AEEC}" type="presOf" srcId="{3F09E0D7-5BB5-4E2E-B2E7-0942E9262233}" destId="{744D3F52-E83C-49CF-ACC8-BCC194DF9AEA}" srcOrd="0" destOrd="0" presId="urn:microsoft.com/office/officeart/2008/layout/RadialCluster"/>
    <dgm:cxn modelId="{169D84A5-C76A-4D84-8E47-3AF36ECD7D4F}" srcId="{1E43B46C-FC95-47CD-82D4-AA8B65BC987D}" destId="{1355AD14-0BDA-4B7A-8FFC-3DC8035DB8DC}" srcOrd="6" destOrd="0" parTransId="{45E93280-59B7-48C2-9940-247AE7FBB722}" sibTransId="{796F5839-DE70-4F5E-9E82-DE6787707D4C}"/>
    <dgm:cxn modelId="{3CC457AE-B1B8-4DA1-8C40-E260068F271E}" srcId="{1E43B46C-FC95-47CD-82D4-AA8B65BC987D}" destId="{5C0A8D77-D2C9-465F-950B-F1A1B9276D4F}" srcOrd="2" destOrd="0" parTransId="{928BF6D4-9C31-4AC9-8FF0-7F87C7A6D750}" sibTransId="{6580DC30-C0B7-4DAD-9D0B-11AA150E195D}"/>
    <dgm:cxn modelId="{317690BE-542C-4703-AC35-D8806DCC4B0F}" type="presOf" srcId="{86720A85-3265-47C2-AC32-5C4743021611}" destId="{D7AFFEA5-60E0-4E0A-BBD4-B9E6BDC262EA}" srcOrd="0" destOrd="0" presId="urn:microsoft.com/office/officeart/2008/layout/RadialCluster"/>
    <dgm:cxn modelId="{F24B89C1-1057-4189-A73F-5E035BA586BA}" type="presOf" srcId="{853205DE-F153-474E-AD80-F128804FCD76}" destId="{AD69747A-C6C9-4ACB-9A4D-0D69B4E438D0}" srcOrd="0" destOrd="0" presId="urn:microsoft.com/office/officeart/2008/layout/RadialCluster"/>
    <dgm:cxn modelId="{37443ACC-48E4-4DCC-9DF6-0A23634CB8B8}" type="presOf" srcId="{68D5FBD1-153E-4012-B060-84AA3FDB01C7}" destId="{5325F9DB-566E-4EDA-B358-CD25D762A97C}" srcOrd="0" destOrd="0" presId="urn:microsoft.com/office/officeart/2008/layout/RadialCluster"/>
    <dgm:cxn modelId="{CE073FD6-57AE-40FE-BA8B-38228E4FD205}" type="presOf" srcId="{26A07F97-ACAE-460B-A154-C3B916685E31}" destId="{68FB7AAF-1203-4BD9-A133-080ECA98B8D9}" srcOrd="0" destOrd="0" presId="urn:microsoft.com/office/officeart/2008/layout/RadialCluster"/>
    <dgm:cxn modelId="{873D57DE-8E87-42FC-ADB6-5EBFF7EEFBBA}" type="presOf" srcId="{1355AD14-0BDA-4B7A-8FFC-3DC8035DB8DC}" destId="{AC2D0134-372B-45D5-9408-7B3776CB095D}" srcOrd="0" destOrd="0" presId="urn:microsoft.com/office/officeart/2008/layout/RadialCluster"/>
    <dgm:cxn modelId="{CFC2B7F4-D0E3-4D7D-8A3C-1BB5DEC34FB4}" type="presOf" srcId="{9F5AF45C-7418-42DB-85F1-19CEC91BA96A}" destId="{24BDACEC-E3AD-4777-A9F5-137214632BA2}" srcOrd="0" destOrd="0" presId="urn:microsoft.com/office/officeart/2008/layout/RadialCluster"/>
    <dgm:cxn modelId="{96E23FF6-4856-49DE-84E6-BBA3E30D1C5A}" type="presOf" srcId="{147DFFD9-1BF3-4243-83FB-A12684A9C2BA}" destId="{9FB5149A-1C97-47D1-BA31-657978C74FEB}" srcOrd="0" destOrd="0" presId="urn:microsoft.com/office/officeart/2008/layout/RadialCluster"/>
    <dgm:cxn modelId="{82CB81FB-C5B2-4B6F-9323-CACE335195CB}" type="presOf" srcId="{45E93280-59B7-48C2-9940-247AE7FBB722}" destId="{4540CDA9-53D1-4EC8-AEBC-8105077D27A1}" srcOrd="0" destOrd="0" presId="urn:microsoft.com/office/officeart/2008/layout/RadialCluster"/>
    <dgm:cxn modelId="{DE5B7562-8773-4647-B28F-DFCB8DB81B42}" type="presParOf" srcId="{744D3F52-E83C-49CF-ACC8-BCC194DF9AEA}" destId="{5FF6114D-DB8B-4E87-B54E-987AD402EDCE}" srcOrd="0" destOrd="0" presId="urn:microsoft.com/office/officeart/2008/layout/RadialCluster"/>
    <dgm:cxn modelId="{AB063E57-5ED2-4B4A-809B-18F7ABAED407}" type="presParOf" srcId="{5FF6114D-DB8B-4E87-B54E-987AD402EDCE}" destId="{8009AD3E-E24A-44EB-8A58-24D22CBD6897}" srcOrd="0" destOrd="0" presId="urn:microsoft.com/office/officeart/2008/layout/RadialCluster"/>
    <dgm:cxn modelId="{0BD13035-E393-4C01-8B60-A9BFA8211E03}" type="presParOf" srcId="{5FF6114D-DB8B-4E87-B54E-987AD402EDCE}" destId="{D7AFFEA5-60E0-4E0A-BBD4-B9E6BDC262EA}" srcOrd="1" destOrd="0" presId="urn:microsoft.com/office/officeart/2008/layout/RadialCluster"/>
    <dgm:cxn modelId="{32DD6010-1ADD-4AEE-9E62-50CB992A04FD}" type="presParOf" srcId="{5FF6114D-DB8B-4E87-B54E-987AD402EDCE}" destId="{4AAC6D00-3EE9-4763-95A6-29D45B934BDD}" srcOrd="2" destOrd="0" presId="urn:microsoft.com/office/officeart/2008/layout/RadialCluster"/>
    <dgm:cxn modelId="{9F89B080-5318-4029-A153-347839D91954}" type="presParOf" srcId="{5FF6114D-DB8B-4E87-B54E-987AD402EDCE}" destId="{5325F9DB-566E-4EDA-B358-CD25D762A97C}" srcOrd="3" destOrd="0" presId="urn:microsoft.com/office/officeart/2008/layout/RadialCluster"/>
    <dgm:cxn modelId="{3F17D7AC-87ED-408F-9816-F8D810F4B817}" type="presParOf" srcId="{5FF6114D-DB8B-4E87-B54E-987AD402EDCE}" destId="{5DD81B30-6503-4FE6-9D1C-056D40E6BA87}" srcOrd="4" destOrd="0" presId="urn:microsoft.com/office/officeart/2008/layout/RadialCluster"/>
    <dgm:cxn modelId="{B4BB24F8-74BE-47BD-9622-2085E31CAA54}" type="presParOf" srcId="{5FF6114D-DB8B-4E87-B54E-987AD402EDCE}" destId="{05021BCA-0315-4773-9F08-0573C9B826E5}" srcOrd="5" destOrd="0" presId="urn:microsoft.com/office/officeart/2008/layout/RadialCluster"/>
    <dgm:cxn modelId="{E17BE3D5-9A65-4FD3-B999-10C034050147}" type="presParOf" srcId="{5FF6114D-DB8B-4E87-B54E-987AD402EDCE}" destId="{71AA32BC-C562-4BE7-90AD-5A18FF64E4B6}" srcOrd="6" destOrd="0" presId="urn:microsoft.com/office/officeart/2008/layout/RadialCluster"/>
    <dgm:cxn modelId="{34225826-117E-4636-8B27-BA549B0E698D}" type="presParOf" srcId="{5FF6114D-DB8B-4E87-B54E-987AD402EDCE}" destId="{68FB7AAF-1203-4BD9-A133-080ECA98B8D9}" srcOrd="7" destOrd="0" presId="urn:microsoft.com/office/officeart/2008/layout/RadialCluster"/>
    <dgm:cxn modelId="{DDD8FE80-515F-42E4-8A90-CCDCBF68C9E6}" type="presParOf" srcId="{5FF6114D-DB8B-4E87-B54E-987AD402EDCE}" destId="{24BDACEC-E3AD-4777-A9F5-137214632BA2}" srcOrd="8" destOrd="0" presId="urn:microsoft.com/office/officeart/2008/layout/RadialCluster"/>
    <dgm:cxn modelId="{30D49BC6-0C52-45F5-937C-A33ACA43A1F9}" type="presParOf" srcId="{5FF6114D-DB8B-4E87-B54E-987AD402EDCE}" destId="{AD69747A-C6C9-4ACB-9A4D-0D69B4E438D0}" srcOrd="9" destOrd="0" presId="urn:microsoft.com/office/officeart/2008/layout/RadialCluster"/>
    <dgm:cxn modelId="{41CCB4BE-84AA-47F2-8F92-451BE947F6A7}" type="presParOf" srcId="{5FF6114D-DB8B-4E87-B54E-987AD402EDCE}" destId="{3899EBAC-5EB7-4BCF-9221-02C5D9B696E8}" srcOrd="10" destOrd="0" presId="urn:microsoft.com/office/officeart/2008/layout/RadialCluster"/>
    <dgm:cxn modelId="{220B1637-17D2-4ECE-877D-E52C6C3CF34D}" type="presParOf" srcId="{5FF6114D-DB8B-4E87-B54E-987AD402EDCE}" destId="{AE3A2505-DA10-4F06-89A8-7020AB33A915}" srcOrd="11" destOrd="0" presId="urn:microsoft.com/office/officeart/2008/layout/RadialCluster"/>
    <dgm:cxn modelId="{AA97558F-3A23-42AB-90B2-34E6A8978575}" type="presParOf" srcId="{5FF6114D-DB8B-4E87-B54E-987AD402EDCE}" destId="{9FB5149A-1C97-47D1-BA31-657978C74FEB}" srcOrd="12" destOrd="0" presId="urn:microsoft.com/office/officeart/2008/layout/RadialCluster"/>
    <dgm:cxn modelId="{BBA5DC2A-FE86-4808-A3EC-E7CA19B474CF}" type="presParOf" srcId="{5FF6114D-DB8B-4E87-B54E-987AD402EDCE}" destId="{4540CDA9-53D1-4EC8-AEBC-8105077D27A1}" srcOrd="13" destOrd="0" presId="urn:microsoft.com/office/officeart/2008/layout/RadialCluster"/>
    <dgm:cxn modelId="{A369884F-6AFA-4496-8253-E40F35680B7E}" type="presParOf" srcId="{5FF6114D-DB8B-4E87-B54E-987AD402EDCE}" destId="{AC2D0134-372B-45D5-9408-7B3776CB095D}" srcOrd="14" destOrd="0" presId="urn:microsoft.com/office/officeart/2008/layout/Radial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9AD3E-E24A-44EB-8A58-24D22CBD6897}">
      <dsp:nvSpPr>
        <dsp:cNvPr id="0" name=""/>
        <dsp:cNvSpPr/>
      </dsp:nvSpPr>
      <dsp:spPr>
        <a:xfrm>
          <a:off x="2994992" y="1364401"/>
          <a:ext cx="1105419" cy="11054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kern="1200" dirty="0"/>
            <a:t>Legal Duties</a:t>
          </a:r>
        </a:p>
      </dsp:txBody>
      <dsp:txXfrm>
        <a:off x="3048954" y="1418363"/>
        <a:ext cx="997495" cy="997495"/>
      </dsp:txXfrm>
    </dsp:sp>
    <dsp:sp modelId="{D7AFFEA5-60E0-4E0A-BBD4-B9E6BDC262EA}">
      <dsp:nvSpPr>
        <dsp:cNvPr id="0" name=""/>
        <dsp:cNvSpPr/>
      </dsp:nvSpPr>
      <dsp:spPr>
        <a:xfrm rot="16200000">
          <a:off x="3305941" y="1122640"/>
          <a:ext cx="483521" cy="0"/>
        </a:xfrm>
        <a:custGeom>
          <a:avLst/>
          <a:gdLst/>
          <a:ahLst/>
          <a:cxnLst/>
          <a:rect l="0" t="0" r="0" b="0"/>
          <a:pathLst>
            <a:path>
              <a:moveTo>
                <a:pt x="0" y="0"/>
              </a:moveTo>
              <a:lnTo>
                <a:pt x="48352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AC6D00-3EE9-4763-95A6-29D45B934BDD}">
      <dsp:nvSpPr>
        <dsp:cNvPr id="0" name=""/>
        <dsp:cNvSpPr/>
      </dsp:nvSpPr>
      <dsp:spPr>
        <a:xfrm>
          <a:off x="2731693" y="-65691"/>
          <a:ext cx="1632018" cy="946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GB" sz="1400" kern="1200" dirty="0"/>
            <a:t>Promote charitable purposes and operate for benefit of public</a:t>
          </a:r>
        </a:p>
      </dsp:txBody>
      <dsp:txXfrm>
        <a:off x="2777901" y="-19483"/>
        <a:ext cx="1539602" cy="854155"/>
      </dsp:txXfrm>
    </dsp:sp>
    <dsp:sp modelId="{5325F9DB-566E-4EDA-B358-CD25D762A97C}">
      <dsp:nvSpPr>
        <dsp:cNvPr id="0" name=""/>
        <dsp:cNvSpPr/>
      </dsp:nvSpPr>
      <dsp:spPr>
        <a:xfrm rot="20014946">
          <a:off x="4033660" y="1358130"/>
          <a:ext cx="1278468" cy="0"/>
        </a:xfrm>
        <a:custGeom>
          <a:avLst/>
          <a:gdLst/>
          <a:ahLst/>
          <a:cxnLst/>
          <a:rect l="0" t="0" r="0" b="0"/>
          <a:pathLst>
            <a:path>
              <a:moveTo>
                <a:pt x="0" y="0"/>
              </a:moveTo>
              <a:lnTo>
                <a:pt x="127846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D81B30-6503-4FE6-9D1C-056D40E6BA87}">
      <dsp:nvSpPr>
        <dsp:cNvPr id="0" name=""/>
        <dsp:cNvSpPr/>
      </dsp:nvSpPr>
      <dsp:spPr>
        <a:xfrm>
          <a:off x="5245377" y="195060"/>
          <a:ext cx="1632018" cy="946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GB" sz="1600" kern="1200" dirty="0"/>
            <a:t>Undivided loyalty – ‘no profit ‘no conflict’</a:t>
          </a:r>
        </a:p>
      </dsp:txBody>
      <dsp:txXfrm>
        <a:off x="5291585" y="241268"/>
        <a:ext cx="1539602" cy="854155"/>
      </dsp:txXfrm>
    </dsp:sp>
    <dsp:sp modelId="{05021BCA-0315-4773-9F08-0573C9B826E5}">
      <dsp:nvSpPr>
        <dsp:cNvPr id="0" name=""/>
        <dsp:cNvSpPr/>
      </dsp:nvSpPr>
      <dsp:spPr>
        <a:xfrm rot="122148">
          <a:off x="4100050" y="1957107"/>
          <a:ext cx="1145679" cy="0"/>
        </a:xfrm>
        <a:custGeom>
          <a:avLst/>
          <a:gdLst/>
          <a:ahLst/>
          <a:cxnLst/>
          <a:rect l="0" t="0" r="0" b="0"/>
          <a:pathLst>
            <a:path>
              <a:moveTo>
                <a:pt x="0" y="0"/>
              </a:moveTo>
              <a:lnTo>
                <a:pt x="114567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AA32BC-C562-4BE7-90AD-5A18FF64E4B6}">
      <dsp:nvSpPr>
        <dsp:cNvPr id="0" name=""/>
        <dsp:cNvSpPr/>
      </dsp:nvSpPr>
      <dsp:spPr>
        <a:xfrm>
          <a:off x="5245368" y="1533177"/>
          <a:ext cx="1632018" cy="946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GB" sz="1600" kern="1200" dirty="0"/>
            <a:t>Act in best interests of charity</a:t>
          </a:r>
        </a:p>
      </dsp:txBody>
      <dsp:txXfrm>
        <a:off x="5291576" y="1579385"/>
        <a:ext cx="1539602" cy="854155"/>
      </dsp:txXfrm>
    </dsp:sp>
    <dsp:sp modelId="{68FB7AAF-1203-4BD9-A133-080ECA98B8D9}">
      <dsp:nvSpPr>
        <dsp:cNvPr id="0" name=""/>
        <dsp:cNvSpPr/>
      </dsp:nvSpPr>
      <dsp:spPr>
        <a:xfrm rot="2764404">
          <a:off x="4009061" y="2636837"/>
          <a:ext cx="463786" cy="0"/>
        </a:xfrm>
        <a:custGeom>
          <a:avLst/>
          <a:gdLst/>
          <a:ahLst/>
          <a:cxnLst/>
          <a:rect l="0" t="0" r="0" b="0"/>
          <a:pathLst>
            <a:path>
              <a:moveTo>
                <a:pt x="0" y="0"/>
              </a:moveTo>
              <a:lnTo>
                <a:pt x="46378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BDACEC-E3AD-4777-A9F5-137214632BA2}">
      <dsp:nvSpPr>
        <dsp:cNvPr id="0" name=""/>
        <dsp:cNvSpPr/>
      </dsp:nvSpPr>
      <dsp:spPr>
        <a:xfrm>
          <a:off x="4041694" y="2803853"/>
          <a:ext cx="1632018" cy="946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GB" sz="1600" kern="1200" dirty="0"/>
            <a:t>Act in good faith</a:t>
          </a:r>
        </a:p>
      </dsp:txBody>
      <dsp:txXfrm>
        <a:off x="4087902" y="2850061"/>
        <a:ext cx="1539602" cy="854155"/>
      </dsp:txXfrm>
    </dsp:sp>
    <dsp:sp modelId="{AD69747A-C6C9-4ACB-9A4D-0D69B4E438D0}">
      <dsp:nvSpPr>
        <dsp:cNvPr id="0" name=""/>
        <dsp:cNvSpPr/>
      </dsp:nvSpPr>
      <dsp:spPr>
        <a:xfrm rot="8265127">
          <a:off x="2497082" y="2611486"/>
          <a:ext cx="572230" cy="0"/>
        </a:xfrm>
        <a:custGeom>
          <a:avLst/>
          <a:gdLst/>
          <a:ahLst/>
          <a:cxnLst/>
          <a:rect l="0" t="0" r="0" b="0"/>
          <a:pathLst>
            <a:path>
              <a:moveTo>
                <a:pt x="0" y="0"/>
              </a:moveTo>
              <a:lnTo>
                <a:pt x="57223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99EBAC-5EB7-4BCF-9221-02C5D9B696E8}">
      <dsp:nvSpPr>
        <dsp:cNvPr id="0" name=""/>
        <dsp:cNvSpPr/>
      </dsp:nvSpPr>
      <dsp:spPr>
        <a:xfrm>
          <a:off x="1234308" y="2803853"/>
          <a:ext cx="1632018" cy="946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GB" sz="1600" kern="1200" dirty="0"/>
            <a:t>Act within powers</a:t>
          </a:r>
        </a:p>
      </dsp:txBody>
      <dsp:txXfrm>
        <a:off x="1280516" y="2850061"/>
        <a:ext cx="1539602" cy="854155"/>
      </dsp:txXfrm>
    </dsp:sp>
    <dsp:sp modelId="{AE3A2505-DA10-4F06-89A8-7020AB33A915}">
      <dsp:nvSpPr>
        <dsp:cNvPr id="0" name=""/>
        <dsp:cNvSpPr/>
      </dsp:nvSpPr>
      <dsp:spPr>
        <a:xfrm rot="10539489">
          <a:off x="1848405" y="2002540"/>
          <a:ext cx="1148235" cy="0"/>
        </a:xfrm>
        <a:custGeom>
          <a:avLst/>
          <a:gdLst/>
          <a:ahLst/>
          <a:cxnLst/>
          <a:rect l="0" t="0" r="0" b="0"/>
          <a:pathLst>
            <a:path>
              <a:moveTo>
                <a:pt x="0" y="0"/>
              </a:moveTo>
              <a:lnTo>
                <a:pt x="114823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B5149A-1C97-47D1-BA31-657978C74FEB}">
      <dsp:nvSpPr>
        <dsp:cNvPr id="0" name=""/>
        <dsp:cNvSpPr/>
      </dsp:nvSpPr>
      <dsp:spPr>
        <a:xfrm>
          <a:off x="218034" y="1634675"/>
          <a:ext cx="1632018" cy="946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GB" sz="1600" kern="1200" dirty="0"/>
            <a:t>Duty of prudence – prudent business person</a:t>
          </a:r>
        </a:p>
      </dsp:txBody>
      <dsp:txXfrm>
        <a:off x="264242" y="1680883"/>
        <a:ext cx="1539602" cy="854155"/>
      </dsp:txXfrm>
    </dsp:sp>
    <dsp:sp modelId="{4540CDA9-53D1-4EC8-AEBC-8105077D27A1}">
      <dsp:nvSpPr>
        <dsp:cNvPr id="0" name=""/>
        <dsp:cNvSpPr/>
      </dsp:nvSpPr>
      <dsp:spPr>
        <a:xfrm rot="12349383">
          <a:off x="1786525" y="1372614"/>
          <a:ext cx="1271974" cy="0"/>
        </a:xfrm>
        <a:custGeom>
          <a:avLst/>
          <a:gdLst/>
          <a:ahLst/>
          <a:cxnLst/>
          <a:rect l="0" t="0" r="0" b="0"/>
          <a:pathLst>
            <a:path>
              <a:moveTo>
                <a:pt x="0" y="0"/>
              </a:moveTo>
              <a:lnTo>
                <a:pt x="127197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2D0134-372B-45D5-9408-7B3776CB095D}">
      <dsp:nvSpPr>
        <dsp:cNvPr id="0" name=""/>
        <dsp:cNvSpPr/>
      </dsp:nvSpPr>
      <dsp:spPr>
        <a:xfrm>
          <a:off x="218014" y="227417"/>
          <a:ext cx="1632018" cy="9465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rPr>
            <a:t>Duty to act collectively - Charity trustees can usually act by majority</a:t>
          </a:r>
        </a:p>
      </dsp:txBody>
      <dsp:txXfrm>
        <a:off x="264222" y="273625"/>
        <a:ext cx="1539602" cy="854155"/>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82A00-AD42-4929-8007-5AC6B753C319}" type="datetimeFigureOut">
              <a:rPr lang="en-GB" smtClean="0"/>
              <a:t>16/11/2020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B49F4E-AF95-49B9-B0E3-BF952178120D}" type="slidenum">
              <a:rPr lang="en-GB" smtClean="0"/>
              <a:t>‹#›</a:t>
            </a:fld>
            <a:endParaRPr lang="en-GB"/>
          </a:p>
        </p:txBody>
      </p:sp>
    </p:spTree>
    <p:extLst>
      <p:ext uri="{BB962C8B-B14F-4D97-AF65-F5344CB8AC3E}">
        <p14:creationId xmlns:p14="http://schemas.microsoft.com/office/powerpoint/2010/main" val="1979627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1</a:t>
            </a:fld>
            <a:endParaRPr lang="en-GB"/>
          </a:p>
        </p:txBody>
      </p:sp>
    </p:spTree>
    <p:extLst>
      <p:ext uri="{BB962C8B-B14F-4D97-AF65-F5344CB8AC3E}">
        <p14:creationId xmlns:p14="http://schemas.microsoft.com/office/powerpoint/2010/main" val="4248312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2</a:t>
            </a:fld>
            <a:endParaRPr lang="en-GB"/>
          </a:p>
        </p:txBody>
      </p:sp>
    </p:spTree>
    <p:extLst>
      <p:ext uri="{BB962C8B-B14F-4D97-AF65-F5344CB8AC3E}">
        <p14:creationId xmlns:p14="http://schemas.microsoft.com/office/powerpoint/2010/main" val="3647276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tx1"/>
                </a:solidFill>
              </a:rPr>
              <a:t>Charity trustees</a:t>
            </a:r>
            <a:r>
              <a:rPr lang="en-GB" sz="1200" baseline="0" dirty="0">
                <a:solidFill>
                  <a:schemeClr val="tx1"/>
                </a:solidFill>
              </a:rPr>
              <a:t> need to be wary of their legal duties to ensure that they don’t expose themselves to personal liability or the charity to undue risk </a:t>
            </a:r>
          </a:p>
          <a:p>
            <a:endParaRPr lang="en-GB" sz="1200" baseline="0" dirty="0">
              <a:solidFill>
                <a:schemeClr val="tx1"/>
              </a:solidFill>
            </a:endParaRPr>
          </a:p>
          <a:p>
            <a:r>
              <a:rPr lang="en-GB" sz="1200" dirty="0">
                <a:solidFill>
                  <a:schemeClr val="tx1"/>
                </a:solidFill>
              </a:rPr>
              <a:t>Fiduciary relationship – high standard of trust and confidence</a:t>
            </a:r>
          </a:p>
          <a:p>
            <a:r>
              <a:rPr lang="en-GB" sz="1200" dirty="0">
                <a:solidFill>
                  <a:schemeClr val="tx1"/>
                </a:solidFill>
              </a:rPr>
              <a:t>Promote charitable purposes – if breached could be personally liable</a:t>
            </a:r>
          </a:p>
          <a:p>
            <a:r>
              <a:rPr lang="en-GB" sz="1200" dirty="0">
                <a:solidFill>
                  <a:schemeClr val="tx1"/>
                </a:solidFill>
              </a:rPr>
              <a:t>Operate charity for benefit of the public</a:t>
            </a:r>
          </a:p>
          <a:p>
            <a:r>
              <a:rPr lang="en-GB" sz="1200" dirty="0">
                <a:solidFill>
                  <a:schemeClr val="tx1"/>
                </a:solidFill>
              </a:rPr>
              <a:t>To act in best interests of charity and its beneficiaries </a:t>
            </a:r>
          </a:p>
          <a:p>
            <a:r>
              <a:rPr lang="en-GB" sz="1200" dirty="0">
                <a:solidFill>
                  <a:schemeClr val="tx1"/>
                </a:solidFill>
              </a:rPr>
              <a:t>To act within powers – reviewing governing document</a:t>
            </a:r>
          </a:p>
          <a:p>
            <a:r>
              <a:rPr lang="en-GB" sz="1200" dirty="0">
                <a:solidFill>
                  <a:schemeClr val="tx1"/>
                </a:solidFill>
              </a:rPr>
              <a:t>Duty of prudence – prudent business person</a:t>
            </a:r>
          </a:p>
          <a:p>
            <a:r>
              <a:rPr lang="en-GB" sz="1200" dirty="0">
                <a:solidFill>
                  <a:schemeClr val="tx1"/>
                </a:solidFill>
              </a:rPr>
              <a:t>Duty to act collectively - Charity trustees can usually act by majority</a:t>
            </a:r>
          </a:p>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4</a:t>
            </a:fld>
            <a:endParaRPr lang="en-GB"/>
          </a:p>
        </p:txBody>
      </p:sp>
    </p:spTree>
    <p:extLst>
      <p:ext uri="{BB962C8B-B14F-4D97-AF65-F5344CB8AC3E}">
        <p14:creationId xmlns:p14="http://schemas.microsoft.com/office/powerpoint/2010/main" val="2654001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1"/>
                </a:solidFill>
              </a:rPr>
              <a:t>Agenda</a:t>
            </a:r>
            <a:r>
              <a:rPr lang="en-GB" baseline="0" dirty="0">
                <a:solidFill>
                  <a:schemeClr val="tx1"/>
                </a:solidFill>
              </a:rPr>
              <a:t> should record include – </a:t>
            </a:r>
            <a:r>
              <a:rPr lang="en-GB" b="1" baseline="0" dirty="0">
                <a:solidFill>
                  <a:schemeClr val="tx1"/>
                </a:solidFill>
              </a:rPr>
              <a:t>declarations of interests (conflicts of interest), review of charity finances, review of risk aspects, report on operational activity </a:t>
            </a:r>
          </a:p>
          <a:p>
            <a:endParaRPr lang="en-GB" b="0" baseline="0" dirty="0">
              <a:solidFill>
                <a:schemeClr val="tx1"/>
              </a:solidFill>
            </a:endParaRPr>
          </a:p>
          <a:p>
            <a:r>
              <a:rPr lang="en-GB" b="0" baseline="0" dirty="0">
                <a:solidFill>
                  <a:schemeClr val="tx1"/>
                </a:solidFill>
              </a:rPr>
              <a:t>Board meeting minutes record – </a:t>
            </a:r>
            <a:r>
              <a:rPr lang="en-GB" b="1" baseline="0" dirty="0">
                <a:solidFill>
                  <a:schemeClr val="tx1"/>
                </a:solidFill>
              </a:rPr>
              <a:t>evidence the regularity of meetings and acting collectively, key decisions taken, key operational aspects delegated and consideration of risks – record of things that go wrong</a:t>
            </a:r>
            <a:endParaRPr lang="en-GB" b="0" baseline="0" dirty="0">
              <a:solidFill>
                <a:schemeClr val="tx1"/>
              </a:solidFill>
            </a:endParaRPr>
          </a:p>
          <a:p>
            <a:endParaRPr lang="en-GB" b="1" dirty="0">
              <a:solidFill>
                <a:schemeClr val="tx1"/>
              </a:solidFill>
            </a:endParaRPr>
          </a:p>
          <a:p>
            <a:r>
              <a:rPr lang="en-GB" sz="1200" b="0" i="0" kern="1200" dirty="0">
                <a:solidFill>
                  <a:schemeClr val="tx1"/>
                </a:solidFill>
                <a:effectLst/>
                <a:latin typeface="+mn-lt"/>
                <a:ea typeface="+mn-ea"/>
                <a:cs typeface="+mn-cs"/>
              </a:rPr>
              <a:t>The board regularly reviews the </a:t>
            </a:r>
            <a:r>
              <a:rPr lang="en-GB" sz="1200" b="1" i="0" kern="1200" dirty="0">
                <a:solidFill>
                  <a:schemeClr val="tx1"/>
                </a:solidFill>
                <a:effectLst/>
                <a:latin typeface="+mn-lt"/>
                <a:ea typeface="+mn-ea"/>
                <a:cs typeface="+mn-cs"/>
              </a:rPr>
              <a:t>charity’s key policies </a:t>
            </a:r>
            <a:r>
              <a:rPr lang="en-GB" sz="1200" b="0" i="0" kern="1200" dirty="0">
                <a:solidFill>
                  <a:schemeClr val="tx1"/>
                </a:solidFill>
                <a:effectLst/>
                <a:latin typeface="+mn-lt"/>
                <a:ea typeface="+mn-ea"/>
                <a:cs typeface="+mn-cs"/>
              </a:rPr>
              <a:t>and procedures to ensure that they continue to support, and are adequate for, the delivery of the charity’s aims. This includes policies and procedures dealing with board strategies, functions and responsibilities, finances (including reserves), service or quality standards, good employment practices, and encouraging and using volunteers, as well as key areas of activity such as fundraising and data protection.</a:t>
            </a:r>
          </a:p>
          <a:p>
            <a:endParaRPr lang="en-GB" dirty="0">
              <a:solidFill>
                <a:schemeClr val="tx1"/>
              </a:solidFill>
            </a:endParaRPr>
          </a:p>
          <a:p>
            <a:r>
              <a:rPr lang="en-GB" dirty="0">
                <a:solidFill>
                  <a:schemeClr val="tx1"/>
                </a:solidFill>
              </a:rPr>
              <a:t>Board regularly reviews which matters are reserved to the board and which can be delegated (4.5.1)</a:t>
            </a:r>
          </a:p>
          <a:p>
            <a:r>
              <a:rPr lang="en-GB" dirty="0">
                <a:solidFill>
                  <a:schemeClr val="tx1"/>
                </a:solidFill>
              </a:rPr>
              <a:t>Regular reviews of key policies and procedures to ensure aims are met (4.5.5)</a:t>
            </a:r>
          </a:p>
          <a:p>
            <a:r>
              <a:rPr lang="en-GB" dirty="0">
                <a:solidFill>
                  <a:schemeClr val="tx1"/>
                </a:solidFill>
              </a:rPr>
              <a:t>Trustees keep their independence and tell the board if they are being influenced/conflict (3.5.4)</a:t>
            </a:r>
          </a:p>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5</a:t>
            </a:fld>
            <a:endParaRPr lang="en-GB"/>
          </a:p>
        </p:txBody>
      </p:sp>
    </p:spTree>
    <p:extLst>
      <p:ext uri="{BB962C8B-B14F-4D97-AF65-F5344CB8AC3E}">
        <p14:creationId xmlns:p14="http://schemas.microsoft.com/office/powerpoint/2010/main" val="1605977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dirty="0">
                <a:solidFill>
                  <a:schemeClr val="tx1"/>
                </a:solidFill>
              </a:rPr>
              <a:t>Governing</a:t>
            </a:r>
            <a:r>
              <a:rPr lang="en-GB" sz="1200" u="sng" baseline="0" dirty="0">
                <a:solidFill>
                  <a:schemeClr val="tx1"/>
                </a:solidFill>
              </a:rPr>
              <a:t> Doc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sng"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rPr>
              <a:t>The governing</a:t>
            </a:r>
            <a:r>
              <a:rPr lang="en-GB" baseline="0" dirty="0">
                <a:solidFill>
                  <a:schemeClr val="tx1"/>
                </a:solidFill>
              </a:rPr>
              <a:t> document does depend on the type of legal form or structure…</a:t>
            </a:r>
            <a:r>
              <a:rPr lang="en-GB" sz="1200" dirty="0">
                <a:solidFill>
                  <a:schemeClr val="tx1"/>
                </a:solidFill>
              </a:rPr>
              <a:t>Trust corporation (Trust document); Company (Articles and Company Act); CIO (Charities Act and CIO regulations)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r>
              <a:rPr lang="en-GB" dirty="0">
                <a:solidFill>
                  <a:schemeClr val="tx1"/>
                </a:solidFill>
              </a:rPr>
              <a:t>What the charity exists to do (its purposes, as explained in its objects clause) </a:t>
            </a:r>
          </a:p>
          <a:p>
            <a:r>
              <a:rPr lang="en-GB" dirty="0">
                <a:solidFill>
                  <a:schemeClr val="tx1"/>
                </a:solidFill>
              </a:rPr>
              <a:t>What powers it has to further its objects</a:t>
            </a:r>
          </a:p>
          <a:p>
            <a:r>
              <a:rPr lang="en-GB" dirty="0">
                <a:solidFill>
                  <a:schemeClr val="tx1"/>
                </a:solidFill>
              </a:rPr>
              <a:t>Who the trustees are, how many trustees there should be and how they are appointed and removed </a:t>
            </a:r>
          </a:p>
          <a:p>
            <a:r>
              <a:rPr lang="en-GB" dirty="0">
                <a:solidFill>
                  <a:schemeClr val="tx1"/>
                </a:solidFill>
              </a:rPr>
              <a:t>Whether the charity has members and, if so, who can be a member </a:t>
            </a:r>
          </a:p>
          <a:p>
            <a:r>
              <a:rPr lang="en-GB" dirty="0">
                <a:solidFill>
                  <a:schemeClr val="tx1"/>
                </a:solidFill>
              </a:rPr>
              <a:t>Rules about trustees’ (and members’) meetings; how they are arranged and conducted; how decisions must be made and recorded, and so on </a:t>
            </a:r>
          </a:p>
          <a:p>
            <a:r>
              <a:rPr lang="en-GB" dirty="0">
                <a:solidFill>
                  <a:schemeClr val="tx1"/>
                </a:solidFill>
              </a:rPr>
              <a:t>How to change the governing document </a:t>
            </a:r>
          </a:p>
          <a:p>
            <a:r>
              <a:rPr lang="en-GB" dirty="0">
                <a:solidFill>
                  <a:schemeClr val="tx1"/>
                </a:solidFill>
              </a:rPr>
              <a:t>How to close the charity down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indent="0">
              <a:buNone/>
            </a:pPr>
            <a:endParaRPr lang="en-GB" sz="1200" u="sng" dirty="0">
              <a:solidFill>
                <a:schemeClr val="tx1"/>
              </a:solidFill>
            </a:endParaRPr>
          </a:p>
          <a:p>
            <a:pPr marL="0" indent="0">
              <a:buNone/>
            </a:pPr>
            <a:r>
              <a:rPr lang="en-GB" sz="1200" u="sng" dirty="0">
                <a:solidFill>
                  <a:schemeClr val="tx1"/>
                </a:solidFill>
              </a:rPr>
              <a:t>Consider the following:</a:t>
            </a:r>
          </a:p>
          <a:p>
            <a:r>
              <a:rPr lang="en-GB" sz="1200" dirty="0">
                <a:solidFill>
                  <a:schemeClr val="tx1"/>
                </a:solidFill>
              </a:rPr>
              <a:t>Act within your powers </a:t>
            </a:r>
          </a:p>
          <a:p>
            <a:r>
              <a:rPr lang="en-GB" sz="1200" dirty="0">
                <a:solidFill>
                  <a:schemeClr val="tx1"/>
                </a:solidFill>
              </a:rPr>
              <a:t>Act in good faith, and only in the interests of your charity </a:t>
            </a:r>
          </a:p>
          <a:p>
            <a:r>
              <a:rPr lang="en-GB" sz="1200" dirty="0">
                <a:solidFill>
                  <a:schemeClr val="tx1"/>
                </a:solidFill>
              </a:rPr>
              <a:t>Make sure you are sufficiently informed, taking any advice you need </a:t>
            </a:r>
          </a:p>
          <a:p>
            <a:r>
              <a:rPr lang="en-GB" sz="1200" dirty="0">
                <a:solidFill>
                  <a:schemeClr val="tx1"/>
                </a:solidFill>
              </a:rPr>
              <a:t>Take account of all relevant factors you are aware of and Ignore any irrelevant factors </a:t>
            </a:r>
          </a:p>
          <a:p>
            <a:r>
              <a:rPr lang="en-GB" sz="1200" dirty="0">
                <a:solidFill>
                  <a:schemeClr val="tx1"/>
                </a:solidFill>
              </a:rPr>
              <a:t>Deal with conflicts of interest and loyalty </a:t>
            </a:r>
          </a:p>
          <a:p>
            <a:r>
              <a:rPr lang="en-GB" sz="1200" dirty="0">
                <a:solidFill>
                  <a:schemeClr val="tx1"/>
                </a:solidFill>
              </a:rPr>
              <a:t>Make decisions that are within the range of decisions that a reasonable trustee body could make in the circumstances </a:t>
            </a:r>
          </a:p>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6</a:t>
            </a:fld>
            <a:endParaRPr lang="en-GB"/>
          </a:p>
        </p:txBody>
      </p:sp>
    </p:spTree>
    <p:extLst>
      <p:ext uri="{BB962C8B-B14F-4D97-AF65-F5344CB8AC3E}">
        <p14:creationId xmlns:p14="http://schemas.microsoft.com/office/powerpoint/2010/main" val="2327537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1"/>
                </a:solidFill>
              </a:rPr>
              <a:t>All trustees have appropriate skills and knowledge of the charity and have enough time to fulfil their role </a:t>
            </a:r>
          </a:p>
          <a:p>
            <a:endParaRPr lang="en-GB" dirty="0">
              <a:solidFill>
                <a:schemeClr val="tx1"/>
              </a:solidFill>
            </a:endParaRPr>
          </a:p>
          <a:p>
            <a:r>
              <a:rPr lang="en-GB" dirty="0">
                <a:solidFill>
                  <a:schemeClr val="tx1"/>
                </a:solidFill>
              </a:rPr>
              <a:t>Can delegate day-to-day activities but set out limits</a:t>
            </a:r>
          </a:p>
          <a:p>
            <a:endParaRPr lang="en-GB" dirty="0">
              <a:solidFill>
                <a:schemeClr val="tx1"/>
              </a:solidFill>
            </a:endParaRPr>
          </a:p>
          <a:p>
            <a:r>
              <a:rPr lang="en-GB" sz="1200" b="0" i="0" kern="1200" dirty="0">
                <a:solidFill>
                  <a:schemeClr val="tx1"/>
                </a:solidFill>
                <a:effectLst/>
                <a:latin typeface="+mn-lt"/>
                <a:ea typeface="+mn-ea"/>
                <a:cs typeface="+mn-cs"/>
              </a:rPr>
              <a:t>The board describes its ‘delegations’ framework in a document which provides sufficient detail and clear boundaries so that the delegations can be clearly understood and carried out. Systems are in place to monitor and oversee how delegations are exercised.</a:t>
            </a:r>
          </a:p>
          <a:p>
            <a:endParaRPr lang="en-GB" dirty="0">
              <a:solidFill>
                <a:schemeClr val="tx1"/>
              </a:solidFill>
            </a:endParaRPr>
          </a:p>
          <a:p>
            <a:r>
              <a:rPr lang="en-GB" dirty="0">
                <a:solidFill>
                  <a:schemeClr val="tx1"/>
                </a:solidFill>
              </a:rPr>
              <a:t>Many charities have power to delegate decision making to sub-committees or senior staff</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board makes sure that its committees have suitable terms of reference and membership and that:</a:t>
            </a:r>
          </a:p>
          <a:p>
            <a:pPr lvl="1"/>
            <a:r>
              <a:rPr lang="en-GB" sz="1200" b="0" i="0" kern="1200" dirty="0">
                <a:solidFill>
                  <a:schemeClr val="tx1"/>
                </a:solidFill>
                <a:effectLst/>
                <a:latin typeface="+mn-lt"/>
                <a:ea typeface="+mn-ea"/>
                <a:cs typeface="+mn-cs"/>
              </a:rPr>
              <a:t>the terms of reference are reviewed regularly</a:t>
            </a:r>
          </a:p>
          <a:p>
            <a:pPr lvl="1"/>
            <a:r>
              <a:rPr lang="en-GB" sz="1200" b="0" i="0" kern="1200" dirty="0">
                <a:solidFill>
                  <a:schemeClr val="tx1"/>
                </a:solidFill>
                <a:effectLst/>
                <a:latin typeface="+mn-lt"/>
                <a:ea typeface="+mn-ea"/>
                <a:cs typeface="+mn-cs"/>
              </a:rPr>
              <a:t>the committee membership is refreshed regularly and does not rely too much on particular people.</a:t>
            </a:r>
          </a:p>
          <a:p>
            <a:endParaRPr lang="en-GB" dirty="0">
              <a:solidFill>
                <a:schemeClr val="tx1"/>
              </a:solidFill>
            </a:endParaRPr>
          </a:p>
          <a:p>
            <a:r>
              <a:rPr lang="en-GB" dirty="0">
                <a:solidFill>
                  <a:schemeClr val="tx1"/>
                </a:solidFill>
              </a:rPr>
              <a:t>High risk and unusual decisions should not be delegated</a:t>
            </a:r>
          </a:p>
          <a:p>
            <a:endParaRPr lang="en-GB" dirty="0">
              <a:solidFill>
                <a:schemeClr val="tx1"/>
              </a:solidFill>
            </a:endParaRPr>
          </a:p>
          <a:p>
            <a:r>
              <a:rPr lang="en-GB" dirty="0">
                <a:solidFill>
                  <a:schemeClr val="tx1"/>
                </a:solidFill>
              </a:rPr>
              <a:t>Trustees cannot delegate overall responsibility</a:t>
            </a:r>
          </a:p>
          <a:p>
            <a:pPr lvl="1"/>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Where a charity uses third party suppliers or services – for example for fundraising, data management or other purposes – the board assures itself that this work is carried out in the interests of the charity and in line with its values and the agreement between the charity and supplier. The board makes sure that such agreements are regularly reviewed so that they remain appropriate.</a:t>
            </a:r>
          </a:p>
          <a:p>
            <a:endParaRPr lang="en-GB"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7</a:t>
            </a:fld>
            <a:endParaRPr lang="en-GB"/>
          </a:p>
        </p:txBody>
      </p:sp>
    </p:spTree>
    <p:extLst>
      <p:ext uri="{BB962C8B-B14F-4D97-AF65-F5344CB8AC3E}">
        <p14:creationId xmlns:p14="http://schemas.microsoft.com/office/powerpoint/2010/main" val="3967303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board retains overall responsibility for risk management and discusses and decides the level of risk it is prepared to accept for specific and combined risks.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board regularly reviews the charity’s specific significant risks and the cumulative effect of these risks. It makes plans to mitigate and manage these risks appropriately.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board puts in place and regularly reviews the charity’s process for identifying, prioritising, escalating and managing risks and, where applicable, the charity’s system of internal controls to manage these risks. The board reviews the effectiveness of the charity’s approach to risk at least every year.</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board describes the charity’s approach to risk in its annual report and in line with regulatory requirements.</a:t>
            </a:r>
          </a:p>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8</a:t>
            </a:fld>
            <a:endParaRPr lang="en-GB"/>
          </a:p>
        </p:txBody>
      </p:sp>
    </p:spTree>
    <p:extLst>
      <p:ext uri="{BB962C8B-B14F-4D97-AF65-F5344CB8AC3E}">
        <p14:creationId xmlns:p14="http://schemas.microsoft.com/office/powerpoint/2010/main" val="282047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Serious incidents record</a:t>
            </a:r>
          </a:p>
          <a:p>
            <a:endParaRPr lang="en-GB" dirty="0"/>
          </a:p>
          <a:p>
            <a:r>
              <a:rPr lang="en-GB" dirty="0"/>
              <a:t>Report serious incidents to commission/other regulators and police</a:t>
            </a:r>
          </a:p>
          <a:p>
            <a:endParaRPr lang="en-GB" dirty="0"/>
          </a:p>
          <a:p>
            <a:r>
              <a:rPr lang="en-GB" dirty="0">
                <a:solidFill>
                  <a:schemeClr val="tx1"/>
                </a:solidFill>
              </a:rPr>
              <a:t>If not serious then take prompt and appropriate action to: </a:t>
            </a:r>
          </a:p>
          <a:p>
            <a:pPr lvl="1"/>
            <a:r>
              <a:rPr lang="en-GB" dirty="0">
                <a:solidFill>
                  <a:schemeClr val="tx1"/>
                </a:solidFill>
              </a:rPr>
              <a:t>prevent or minimise any further loss or damage</a:t>
            </a:r>
          </a:p>
          <a:p>
            <a:pPr lvl="1"/>
            <a:r>
              <a:rPr lang="en-GB" dirty="0">
                <a:solidFill>
                  <a:schemeClr val="tx1"/>
                </a:solidFill>
              </a:rPr>
              <a:t>plan what you will say to your staff, volunteers, members, the public or the media </a:t>
            </a:r>
          </a:p>
          <a:p>
            <a:pPr lvl="1"/>
            <a:r>
              <a:rPr lang="en-GB" dirty="0">
                <a:solidFill>
                  <a:schemeClr val="tx1"/>
                </a:solidFill>
              </a:rPr>
              <a:t>take reasonable steps to prevent it from happening again - review controls and procedures, take appropriate advice</a:t>
            </a:r>
          </a:p>
          <a:p>
            <a:endParaRPr lang="en-GB" dirty="0"/>
          </a:p>
        </p:txBody>
      </p:sp>
      <p:sp>
        <p:nvSpPr>
          <p:cNvPr id="4" name="Slide Number Placeholder 3"/>
          <p:cNvSpPr>
            <a:spLocks noGrp="1"/>
          </p:cNvSpPr>
          <p:nvPr>
            <p:ph type="sldNum" sz="quarter" idx="5"/>
          </p:nvPr>
        </p:nvSpPr>
        <p:spPr/>
        <p:txBody>
          <a:bodyPr/>
          <a:lstStyle/>
          <a:p>
            <a:fld id="{79B49F4E-AF95-49B9-B0E3-BF952178120D}" type="slidenum">
              <a:rPr lang="en-GB" smtClean="0"/>
              <a:t>9</a:t>
            </a:fld>
            <a:endParaRPr lang="en-GB"/>
          </a:p>
        </p:txBody>
      </p:sp>
    </p:spTree>
    <p:extLst>
      <p:ext uri="{BB962C8B-B14F-4D97-AF65-F5344CB8AC3E}">
        <p14:creationId xmlns:p14="http://schemas.microsoft.com/office/powerpoint/2010/main" val="30470378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iStock-82037596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695651" y="553044"/>
            <a:ext cx="5448351" cy="5622613"/>
          </a:xfrm>
          <a:prstGeom prst="rect">
            <a:avLst/>
          </a:prstGeom>
        </p:spPr>
      </p:pic>
      <p:pic>
        <p:nvPicPr>
          <p:cNvPr id="16" name="Picture 15" descr="largest-light-blue-arrow.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548223" y="2130426"/>
            <a:ext cx="4341282" cy="1470025"/>
          </a:xfrm>
        </p:spPr>
        <p:txBody>
          <a:bodyPr>
            <a:normAutofit/>
          </a:bodyPr>
          <a:lstStyle>
            <a:lvl1pPr algn="l">
              <a:defRPr sz="4000" b="1">
                <a:solidFill>
                  <a:srgbClr val="142677"/>
                </a:solidFill>
              </a:defRPr>
            </a:lvl1pPr>
          </a:lstStyle>
          <a:p>
            <a:r>
              <a:rPr lang="en-US" dirty="0"/>
              <a:t>Click to edit Master title style</a:t>
            </a:r>
          </a:p>
        </p:txBody>
      </p:sp>
      <p:sp>
        <p:nvSpPr>
          <p:cNvPr id="3" name="Subtitle 2"/>
          <p:cNvSpPr>
            <a:spLocks noGrp="1"/>
          </p:cNvSpPr>
          <p:nvPr>
            <p:ph type="subTitle" idx="1"/>
          </p:nvPr>
        </p:nvSpPr>
        <p:spPr>
          <a:xfrm>
            <a:off x="548220" y="3782095"/>
            <a:ext cx="5177368" cy="567655"/>
          </a:xfrm>
        </p:spPr>
        <p:txBody>
          <a:bodyPr>
            <a:normAutofit/>
          </a:bodyPr>
          <a:lstStyle>
            <a:lvl1pPr marL="0" indent="0" algn="l">
              <a:buNone/>
              <a:defRPr sz="2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3" name="Picture 12"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39554" y="553044"/>
            <a:ext cx="1988825" cy="625461"/>
          </a:xfrm>
          <a:prstGeom prst="rect">
            <a:avLst/>
          </a:prstGeom>
        </p:spPr>
      </p:pic>
      <p:sp>
        <p:nvSpPr>
          <p:cNvPr id="14" name="TextBox 13"/>
          <p:cNvSpPr txBox="1"/>
          <p:nvPr userDrawn="1"/>
        </p:nvSpPr>
        <p:spPr>
          <a:xfrm>
            <a:off x="4067944" y="6318612"/>
            <a:ext cx="4896544" cy="369332"/>
          </a:xfrm>
          <a:prstGeom prst="rect">
            <a:avLst/>
          </a:prstGeom>
          <a:noFill/>
        </p:spPr>
        <p:txBody>
          <a:bodyPr wrap="square" rtlCol="0">
            <a:spAutoFit/>
          </a:bodyPr>
          <a:lstStyle/>
          <a:p>
            <a:pPr algn="r"/>
            <a:r>
              <a:rPr lang="en-US" dirty="0" err="1">
                <a:solidFill>
                  <a:srgbClr val="19398A"/>
                </a:solidFill>
              </a:rPr>
              <a:t>Brachers.co.uk</a:t>
            </a:r>
            <a:r>
              <a:rPr lang="en-US" dirty="0">
                <a:solidFill>
                  <a:srgbClr val="19398A"/>
                </a:solidFill>
              </a:rPr>
              <a:t> | 01622 690691</a:t>
            </a:r>
          </a:p>
        </p:txBody>
      </p:sp>
    </p:spTree>
    <p:extLst>
      <p:ext uri="{BB962C8B-B14F-4D97-AF65-F5344CB8AC3E}">
        <p14:creationId xmlns:p14="http://schemas.microsoft.com/office/powerpoint/2010/main" val="1408817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Section Break - new topic">
    <p:spTree>
      <p:nvGrpSpPr>
        <p:cNvPr id="1" name=""/>
        <p:cNvGrpSpPr/>
        <p:nvPr/>
      </p:nvGrpSpPr>
      <p:grpSpPr>
        <a:xfrm>
          <a:off x="0" y="0"/>
          <a:ext cx="0" cy="0"/>
          <a:chOff x="0" y="0"/>
          <a:chExt cx="0" cy="0"/>
        </a:xfrm>
      </p:grpSpPr>
      <p:sp>
        <p:nvSpPr>
          <p:cNvPr id="2" name="Title 1"/>
          <p:cNvSpPr>
            <a:spLocks noGrp="1"/>
          </p:cNvSpPr>
          <p:nvPr>
            <p:ph type="title"/>
          </p:nvPr>
        </p:nvSpPr>
        <p:spPr>
          <a:xfrm>
            <a:off x="457200" y="3073533"/>
            <a:ext cx="8229600" cy="1143000"/>
          </a:xfrm>
        </p:spPr>
        <p:txBody>
          <a:bodyPr/>
          <a:lstStyle>
            <a:lvl1pPr>
              <a:defRPr b="1">
                <a:solidFill>
                  <a:srgbClr val="142677"/>
                </a:solidFill>
              </a:defRPr>
            </a:lvl1pPr>
          </a:lstStyle>
          <a:p>
            <a:r>
              <a:rPr lang="en-US" dirty="0"/>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1153581"/>
          </a:xfrm>
          <a:prstGeom prst="rect">
            <a:avLst/>
          </a:prstGeom>
        </p:spPr>
      </p:pic>
      <p:pic>
        <p:nvPicPr>
          <p:cNvPr id="13" name="Picture 12" descr="Large-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2844038" y="6192"/>
            <a:ext cx="3004152" cy="2991772"/>
          </a:xfrm>
          <a:prstGeom prst="rect">
            <a:avLst/>
          </a:prstGeom>
        </p:spPr>
      </p:pic>
      <p:sp>
        <p:nvSpPr>
          <p:cNvPr id="8" name="Title 1"/>
          <p:cNvSpPr txBox="1">
            <a:spLocks/>
          </p:cNvSpPr>
          <p:nvPr userDrawn="1"/>
        </p:nvSpPr>
        <p:spPr>
          <a:xfrm>
            <a:off x="2944924" y="726283"/>
            <a:ext cx="2770076"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b="1" dirty="0">
                <a:solidFill>
                  <a:srgbClr val="FFFFFF"/>
                </a:solidFill>
              </a:rPr>
              <a:t>01</a:t>
            </a:r>
          </a:p>
        </p:txBody>
      </p:sp>
      <p:sp>
        <p:nvSpPr>
          <p:cNvPr id="9" name="Title 1"/>
          <p:cNvSpPr txBox="1">
            <a:spLocks/>
          </p:cNvSpPr>
          <p:nvPr userDrawn="1"/>
        </p:nvSpPr>
        <p:spPr>
          <a:xfrm>
            <a:off x="457200" y="4225133"/>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3200" b="0" dirty="0">
                <a:solidFill>
                  <a:schemeClr val="tx1"/>
                </a:solidFill>
              </a:rPr>
              <a:t>Click to edit Master title style</a:t>
            </a:r>
          </a:p>
        </p:txBody>
      </p:sp>
    </p:spTree>
    <p:extLst>
      <p:ext uri="{BB962C8B-B14F-4D97-AF65-F5344CB8AC3E}">
        <p14:creationId xmlns:p14="http://schemas.microsoft.com/office/powerpoint/2010/main" val="617116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pic>
        <p:nvPicPr>
          <p:cNvPr id="7" name="Picture 6" descr="iStock-820375960.jp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553044"/>
            <a:ext cx="2663222" cy="5622613"/>
          </a:xfrm>
          <a:prstGeom prst="rect">
            <a:avLst/>
          </a:prstGeom>
        </p:spPr>
      </p:pic>
      <p:pic>
        <p:nvPicPr>
          <p:cNvPr id="2" name="Picture 1" descr="small-dark-blue-arrow.png"/>
          <p:cNvPicPr>
            <a:picLocks noChangeAspect="1"/>
          </p:cNvPicPr>
          <p:nvPr userDrawn="1"/>
        </p:nvPicPr>
        <p:blipFill>
          <a:blip r:embed="rId3">
            <a:alphaModFix amt="9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826054" y="5939960"/>
            <a:ext cx="1988825" cy="625461"/>
          </a:xfrm>
          <a:prstGeom prst="rect">
            <a:avLst/>
          </a:prstGeom>
        </p:spPr>
      </p:pic>
      <p:sp>
        <p:nvSpPr>
          <p:cNvPr id="10" name="Title 1"/>
          <p:cNvSpPr>
            <a:spLocks noGrp="1"/>
          </p:cNvSpPr>
          <p:nvPr>
            <p:ph type="ctrTitle"/>
          </p:nvPr>
        </p:nvSpPr>
        <p:spPr>
          <a:xfrm>
            <a:off x="271692" y="2565160"/>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3" name="Content Placeholder 2"/>
          <p:cNvSpPr>
            <a:spLocks noGrp="1"/>
          </p:cNvSpPr>
          <p:nvPr>
            <p:ph sz="half" idx="1"/>
          </p:nvPr>
        </p:nvSpPr>
        <p:spPr>
          <a:xfrm>
            <a:off x="4048924" y="553043"/>
            <a:ext cx="4765955" cy="50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2648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2 - Light blue">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3" name="Title 1"/>
          <p:cNvSpPr txBox="1">
            <a:spLocks/>
          </p:cNvSpPr>
          <p:nvPr userDrawn="1"/>
        </p:nvSpPr>
        <p:spPr>
          <a:xfrm>
            <a:off x="5820329" y="554891"/>
            <a:ext cx="2601383" cy="8103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2000" b="0" dirty="0">
                <a:solidFill>
                  <a:schemeClr val="tx1"/>
                </a:solidFill>
              </a:rPr>
              <a:t>Click to edit Master title style</a:t>
            </a:r>
          </a:p>
        </p:txBody>
      </p:sp>
    </p:spTree>
    <p:extLst>
      <p:ext uri="{BB962C8B-B14F-4D97-AF65-F5344CB8AC3E}">
        <p14:creationId xmlns:p14="http://schemas.microsoft.com/office/powerpoint/2010/main" val="3525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 orange arrow">
    <p:spTree>
      <p:nvGrpSpPr>
        <p:cNvPr id="1" name=""/>
        <p:cNvGrpSpPr/>
        <p:nvPr/>
      </p:nvGrpSpPr>
      <p:grpSpPr>
        <a:xfrm>
          <a:off x="0" y="0"/>
          <a:ext cx="0" cy="0"/>
          <a:chOff x="0" y="0"/>
          <a:chExt cx="0" cy="0"/>
        </a:xfrm>
      </p:grpSpPr>
      <p:pic>
        <p:nvPicPr>
          <p:cNvPr id="2" name="Picture 1"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Tree>
    <p:extLst>
      <p:ext uri="{BB962C8B-B14F-4D97-AF65-F5344CB8AC3E}">
        <p14:creationId xmlns:p14="http://schemas.microsoft.com/office/powerpoint/2010/main" val="410279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3 - blue arrow">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Tree>
    <p:extLst>
      <p:ext uri="{BB962C8B-B14F-4D97-AF65-F5344CB8AC3E}">
        <p14:creationId xmlns:p14="http://schemas.microsoft.com/office/powerpoint/2010/main" val="1900149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237456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3 - LB arrow">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79697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3 - orange arrow">
    <p:spTree>
      <p:nvGrpSpPr>
        <p:cNvPr id="1" name=""/>
        <p:cNvGrpSpPr/>
        <p:nvPr/>
      </p:nvGrpSpPr>
      <p:grpSpPr>
        <a:xfrm>
          <a:off x="0" y="0"/>
          <a:ext cx="0" cy="0"/>
          <a:chOff x="0" y="0"/>
          <a:chExt cx="0" cy="0"/>
        </a:xfrm>
      </p:grpSpPr>
      <p:pic>
        <p:nvPicPr>
          <p:cNvPr id="3" name="Picture 2"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632928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4 - long arrow blue">
    <p:spTree>
      <p:nvGrpSpPr>
        <p:cNvPr id="1" name=""/>
        <p:cNvGrpSpPr/>
        <p:nvPr/>
      </p:nvGrpSpPr>
      <p:grpSpPr>
        <a:xfrm>
          <a:off x="0" y="0"/>
          <a:ext cx="0" cy="0"/>
          <a:chOff x="0" y="0"/>
          <a:chExt cx="0" cy="0"/>
        </a:xfrm>
      </p:grpSpPr>
      <p:pic>
        <p:nvPicPr>
          <p:cNvPr id="4" name="Picture 3" descr="long-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671485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4 - long arrow LB">
    <p:spTree>
      <p:nvGrpSpPr>
        <p:cNvPr id="1" name=""/>
        <p:cNvGrpSpPr/>
        <p:nvPr/>
      </p:nvGrpSpPr>
      <p:grpSpPr>
        <a:xfrm>
          <a:off x="0" y="0"/>
          <a:ext cx="0" cy="0"/>
          <a:chOff x="0" y="0"/>
          <a:chExt cx="0" cy="0"/>
        </a:xfrm>
      </p:grpSpPr>
      <p:pic>
        <p:nvPicPr>
          <p:cNvPr id="3" name="Picture 2" descr="long-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31832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4 - long arrow orange">
    <p:spTree>
      <p:nvGrpSpPr>
        <p:cNvPr id="1" name=""/>
        <p:cNvGrpSpPr/>
        <p:nvPr/>
      </p:nvGrpSpPr>
      <p:grpSpPr>
        <a:xfrm>
          <a:off x="0" y="0"/>
          <a:ext cx="0" cy="0"/>
          <a:chOff x="0" y="0"/>
          <a:chExt cx="0" cy="0"/>
        </a:xfrm>
      </p:grpSpPr>
      <p:pic>
        <p:nvPicPr>
          <p:cNvPr id="4" name="Picture 3" descr="long-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38667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4 - long arrow green">
    <p:spTree>
      <p:nvGrpSpPr>
        <p:cNvPr id="1" name=""/>
        <p:cNvGrpSpPr/>
        <p:nvPr/>
      </p:nvGrpSpPr>
      <p:grpSpPr>
        <a:xfrm>
          <a:off x="0" y="0"/>
          <a:ext cx="0" cy="0"/>
          <a:chOff x="0" y="0"/>
          <a:chExt cx="0" cy="0"/>
        </a:xfrm>
      </p:grpSpPr>
      <p:pic>
        <p:nvPicPr>
          <p:cNvPr id="3" name="Picture 2" descr="long-green-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207161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912533" y="1327285"/>
            <a:ext cx="5903384" cy="715300"/>
          </a:xfrm>
        </p:spPr>
        <p:txBody>
          <a:bodyPr anchor="t">
            <a:noAutofit/>
          </a:bodyPr>
          <a:lstStyle>
            <a:lvl1pPr algn="l">
              <a:defRPr sz="3600" b="1">
                <a:solidFill>
                  <a:srgbClr val="142677"/>
                </a:solidFill>
              </a:defRPr>
            </a:lvl1pPr>
          </a:lstStyle>
          <a:p>
            <a:r>
              <a:rPr lang="en-US" dirty="0"/>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987855"/>
          </a:xfrm>
          <a:prstGeom prst="rect">
            <a:avLst/>
          </a:prstGeom>
        </p:spPr>
      </p:pic>
      <p:pic>
        <p:nvPicPr>
          <p:cNvPr id="4" name="Picture 3" descr="small-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301704" y="223704"/>
            <a:ext cx="2193658" cy="1746250"/>
          </a:xfrm>
          <a:prstGeom prst="rect">
            <a:avLst/>
          </a:prstGeom>
        </p:spPr>
      </p:pic>
      <p:sp>
        <p:nvSpPr>
          <p:cNvPr id="8" name="Title 1"/>
          <p:cNvSpPr txBox="1">
            <a:spLocks/>
          </p:cNvSpPr>
          <p:nvPr userDrawn="1"/>
        </p:nvSpPr>
        <p:spPr>
          <a:xfrm>
            <a:off x="525408" y="103849"/>
            <a:ext cx="1746250" cy="8840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400" b="1" dirty="0">
                <a:solidFill>
                  <a:srgbClr val="FFFFFF"/>
                </a:solidFill>
              </a:rPr>
              <a:t>01</a:t>
            </a:r>
          </a:p>
        </p:txBody>
      </p:sp>
      <p:sp>
        <p:nvSpPr>
          <p:cNvPr id="10" name="Rectangle 9"/>
          <p:cNvSpPr/>
          <p:nvPr userDrawn="1"/>
        </p:nvSpPr>
        <p:spPr>
          <a:xfrm>
            <a:off x="341425"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userDrawn="1"/>
        </p:nvSpPr>
        <p:spPr>
          <a:xfrm>
            <a:off x="525408"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1" name="Rectangle 10"/>
          <p:cNvSpPr/>
          <p:nvPr userDrawn="1"/>
        </p:nvSpPr>
        <p:spPr>
          <a:xfrm>
            <a:off x="3320073" y="2698750"/>
            <a:ext cx="2517196" cy="338666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6298721"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p:cNvSpPr txBox="1">
            <a:spLocks/>
          </p:cNvSpPr>
          <p:nvPr userDrawn="1"/>
        </p:nvSpPr>
        <p:spPr>
          <a:xfrm>
            <a:off x="3482391"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4" name="Title 1"/>
          <p:cNvSpPr txBox="1">
            <a:spLocks/>
          </p:cNvSpPr>
          <p:nvPr userDrawn="1"/>
        </p:nvSpPr>
        <p:spPr>
          <a:xfrm>
            <a:off x="6477475" y="2834749"/>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Tree>
    <p:extLst>
      <p:ext uri="{BB962C8B-B14F-4D97-AF65-F5344CB8AC3E}">
        <p14:creationId xmlns:p14="http://schemas.microsoft.com/office/powerpoint/2010/main" val="164410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Tree>
    <p:extLst>
      <p:ext uri="{BB962C8B-B14F-4D97-AF65-F5344CB8AC3E}">
        <p14:creationId xmlns:p14="http://schemas.microsoft.com/office/powerpoint/2010/main" val="514260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
        <p:nvSpPr>
          <p:cNvPr id="6" name="Picture Placeholder 5"/>
          <p:cNvSpPr>
            <a:spLocks noGrp="1"/>
          </p:cNvSpPr>
          <p:nvPr>
            <p:ph type="pic" sz="quarter" idx="13"/>
          </p:nvPr>
        </p:nvSpPr>
        <p:spPr>
          <a:xfrm>
            <a:off x="995363" y="909638"/>
            <a:ext cx="6899275" cy="3821112"/>
          </a:xfrm>
        </p:spPr>
        <p:txBody>
          <a:bodyPr/>
          <a:lstStyle/>
          <a:p>
            <a:endParaRPr lang="en-US"/>
          </a:p>
        </p:txBody>
      </p:sp>
    </p:spTree>
    <p:extLst>
      <p:ext uri="{BB962C8B-B14F-4D97-AF65-F5344CB8AC3E}">
        <p14:creationId xmlns:p14="http://schemas.microsoft.com/office/powerpoint/2010/main" val="1052892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rvice slide">
    <p:spTree>
      <p:nvGrpSpPr>
        <p:cNvPr id="1" name=""/>
        <p:cNvGrpSpPr/>
        <p:nvPr/>
      </p:nvGrpSpPr>
      <p:grpSpPr>
        <a:xfrm>
          <a:off x="0" y="0"/>
          <a:ext cx="0" cy="0"/>
          <a:chOff x="0" y="0"/>
          <a:chExt cx="0" cy="0"/>
        </a:xfrm>
      </p:grpSpPr>
      <p:pic>
        <p:nvPicPr>
          <p:cNvPr id="5" name="Picture 4" descr="BRAC_logo_CMYK_with_you.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20220" y="351960"/>
            <a:ext cx="1988825" cy="625461"/>
          </a:xfrm>
          <a:prstGeom prst="rect">
            <a:avLst/>
          </a:prstGeom>
        </p:spPr>
      </p:pic>
      <p:pic>
        <p:nvPicPr>
          <p:cNvPr id="6" name="Picture 5" descr="iStock-504481783.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71611" y="1798427"/>
            <a:ext cx="2084916" cy="2084916"/>
          </a:xfrm>
          <a:prstGeom prst="rect">
            <a:avLst/>
          </a:prstGeom>
        </p:spPr>
      </p:pic>
      <p:pic>
        <p:nvPicPr>
          <p:cNvPr id="7" name="Picture 6" descr="iStock-615744688.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449573" y="1798427"/>
            <a:ext cx="2084343" cy="2084916"/>
          </a:xfrm>
          <a:prstGeom prst="rect">
            <a:avLst/>
          </a:prstGeom>
        </p:spPr>
      </p:pic>
      <p:pic>
        <p:nvPicPr>
          <p:cNvPr id="8" name="Picture 7" descr="iStock-79329661.jpg"/>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4626960" y="1798427"/>
            <a:ext cx="2092541" cy="2084916"/>
          </a:xfrm>
          <a:prstGeom prst="rect">
            <a:avLst/>
          </a:prstGeom>
        </p:spPr>
      </p:pic>
      <p:pic>
        <p:nvPicPr>
          <p:cNvPr id="9" name="Picture 8" descr="wills arrow header.jpg"/>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6812543" y="1798427"/>
            <a:ext cx="2082246" cy="2084916"/>
          </a:xfrm>
          <a:prstGeom prst="rect">
            <a:avLst/>
          </a:prstGeom>
        </p:spPr>
      </p:pic>
      <p:sp>
        <p:nvSpPr>
          <p:cNvPr id="10" name="Title 1"/>
          <p:cNvSpPr>
            <a:spLocks noGrp="1"/>
          </p:cNvSpPr>
          <p:nvPr>
            <p:ph type="title"/>
          </p:nvPr>
        </p:nvSpPr>
        <p:spPr>
          <a:xfrm>
            <a:off x="271611" y="351959"/>
            <a:ext cx="5903384" cy="715300"/>
          </a:xfrm>
        </p:spPr>
        <p:txBody>
          <a:bodyPr anchor="t">
            <a:noAutofit/>
          </a:bodyPr>
          <a:lstStyle>
            <a:lvl1pPr algn="l">
              <a:defRPr sz="3600" b="1">
                <a:solidFill>
                  <a:srgbClr val="142677"/>
                </a:solidFill>
              </a:defRPr>
            </a:lvl1pPr>
          </a:lstStyle>
          <a:p>
            <a:r>
              <a:rPr lang="en-US" dirty="0"/>
              <a:t>Click to edit Master title style</a:t>
            </a:r>
          </a:p>
        </p:txBody>
      </p:sp>
      <p:sp>
        <p:nvSpPr>
          <p:cNvPr id="11" name="Title 1"/>
          <p:cNvSpPr txBox="1">
            <a:spLocks/>
          </p:cNvSpPr>
          <p:nvPr userDrawn="1"/>
        </p:nvSpPr>
        <p:spPr>
          <a:xfrm>
            <a:off x="27161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2" name="Title 1"/>
          <p:cNvSpPr txBox="1">
            <a:spLocks/>
          </p:cNvSpPr>
          <p:nvPr userDrawn="1"/>
        </p:nvSpPr>
        <p:spPr>
          <a:xfrm>
            <a:off x="6827374"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3" name="Title 1"/>
          <p:cNvSpPr txBox="1">
            <a:spLocks/>
          </p:cNvSpPr>
          <p:nvPr userDrawn="1"/>
        </p:nvSpPr>
        <p:spPr>
          <a:xfrm>
            <a:off x="4626958"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4" name="Title 1"/>
          <p:cNvSpPr txBox="1">
            <a:spLocks/>
          </p:cNvSpPr>
          <p:nvPr userDrawn="1"/>
        </p:nvSpPr>
        <p:spPr>
          <a:xfrm>
            <a:off x="244957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Tree>
    <p:extLst>
      <p:ext uri="{BB962C8B-B14F-4D97-AF65-F5344CB8AC3E}">
        <p14:creationId xmlns:p14="http://schemas.microsoft.com/office/powerpoint/2010/main" val="168461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1A4CA-0A8C-0045-9121-84B93C6F7374}" type="datetimeFigureOut">
              <a:rPr lang="en-US" smtClean="0"/>
              <a:t>11/16/2020</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3CE97-A728-7C4E-BB59-777B50DFB218}" type="slidenum">
              <a:rPr lang="en-US" smtClean="0"/>
              <a:t>‹#›</a:t>
            </a:fld>
            <a:endParaRPr lang="en-US"/>
          </a:p>
        </p:txBody>
      </p:sp>
    </p:spTree>
    <p:extLst>
      <p:ext uri="{BB962C8B-B14F-4D97-AF65-F5344CB8AC3E}">
        <p14:creationId xmlns:p14="http://schemas.microsoft.com/office/powerpoint/2010/main" val="97459349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0" r:id="rId3"/>
    <p:sldLayoutId id="2147483661" r:id="rId4"/>
    <p:sldLayoutId id="2147483667" r:id="rId5"/>
    <p:sldLayoutId id="2147483668" r:id="rId6"/>
    <p:sldLayoutId id="2147483662" r:id="rId7"/>
    <p:sldLayoutId id="2147483669" r:id="rId8"/>
    <p:sldLayoutId id="2147483670" r:id="rId9"/>
    <p:sldLayoutId id="2147483671" r:id="rId10"/>
    <p:sldLayoutId id="2147483672" r:id="rId11"/>
    <p:sldLayoutId id="2147483673" r:id="rId12"/>
    <p:sldLayoutId id="2147483674" r:id="rId13"/>
    <p:sldLayoutId id="2147483663" r:id="rId14"/>
    <p:sldLayoutId id="2147483655" r:id="rId15"/>
    <p:sldLayoutId id="2147483675" r:id="rId16"/>
    <p:sldLayoutId id="2147483666" r:id="rId1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6.jpeg"/><Relationship Id="rId7" Type="http://schemas.openxmlformats.org/officeDocument/2006/relationships/hyperlink" Target="mailto:ChristopherEriksson-Lee@brachers.co.uk" TargetMode="External"/><Relationship Id="rId12" Type="http://schemas.openxmlformats.org/officeDocument/2006/relationships/hyperlink" Target="mailto:stevie.rice@westkentmind.org.uk"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27.jpg"/><Relationship Id="rId11" Type="http://schemas.openxmlformats.org/officeDocument/2006/relationships/image" Target="../media/image30.jpeg"/><Relationship Id="rId5" Type="http://schemas.openxmlformats.org/officeDocument/2006/relationships/hyperlink" Target="mailto:AntonioFletcher@brachers.co.uk" TargetMode="External"/><Relationship Id="rId10" Type="http://schemas.openxmlformats.org/officeDocument/2006/relationships/hyperlink" Target="mailto:Susan.Robinson@krestonreeves.com" TargetMode="External"/><Relationship Id="rId4" Type="http://schemas.openxmlformats.org/officeDocument/2006/relationships/image" Target="../media/image24.png"/><Relationship Id="rId9" Type="http://schemas.openxmlformats.org/officeDocument/2006/relationships/image" Target="../media/image29.jpg"/></Relationships>
</file>

<file path=ppt/slides/_rels/slide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3.png"/><Relationship Id="rId1" Type="http://schemas.openxmlformats.org/officeDocument/2006/relationships/slideLayout" Target="../slideLayouts/slideLayout15.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3.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1.jp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31.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1.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31.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Layout" Target="../slideLayouts/slideLayout15.xml"/><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r="11111"/>
          <a:stretch/>
        </p:blipFill>
        <p:spPr>
          <a:xfrm>
            <a:off x="0" y="0"/>
            <a:ext cx="9144000" cy="6858000"/>
          </a:xfrm>
          <a:prstGeom prst="rect">
            <a:avLst/>
          </a:prstGeom>
        </p:spPr>
      </p:pic>
      <p:pic>
        <p:nvPicPr>
          <p:cNvPr id="4" name="Picture 3" descr="vertical-full-screen-white-arrow.png"/>
          <p:cNvPicPr>
            <a:picLocks noChangeAspect="1"/>
          </p:cNvPicPr>
          <p:nvPr/>
        </p:nvPicPr>
        <p:blipFill rotWithShape="1">
          <a:blip r:embed="rId4" cstate="print">
            <a:alphaModFix amt="95000"/>
            <a:extLst>
              <a:ext uri="{28A0092B-C50C-407E-A947-70E740481C1C}">
                <a14:useLocalDpi xmlns:a14="http://schemas.microsoft.com/office/drawing/2010/main"/>
              </a:ext>
            </a:extLst>
          </a:blip>
          <a:srcRect l="3307" r="42593" b="8289"/>
          <a:stretch/>
        </p:blipFill>
        <p:spPr>
          <a:xfrm>
            <a:off x="213974" y="0"/>
            <a:ext cx="5092096" cy="6474058"/>
          </a:xfrm>
          <a:prstGeom prst="rect">
            <a:avLst/>
          </a:prstGeom>
        </p:spPr>
      </p:pic>
      <p:pic>
        <p:nvPicPr>
          <p:cNvPr id="5" name="Picture 4"/>
          <p:cNvPicPr>
            <a:picLocks noChangeAspect="1"/>
          </p:cNvPicPr>
          <p:nvPr/>
        </p:nvPicPr>
        <p:blipFill>
          <a:blip r:embed="rId5"/>
          <a:stretch>
            <a:fillRect/>
          </a:stretch>
        </p:blipFill>
        <p:spPr>
          <a:xfrm>
            <a:off x="7264421" y="5933105"/>
            <a:ext cx="1620777" cy="626400"/>
          </a:xfrm>
          <a:prstGeom prst="rect">
            <a:avLst/>
          </a:prstGeom>
        </p:spPr>
      </p:pic>
      <p:sp>
        <p:nvSpPr>
          <p:cNvPr id="9" name="Title 1"/>
          <p:cNvSpPr txBox="1">
            <a:spLocks/>
          </p:cNvSpPr>
          <p:nvPr/>
        </p:nvSpPr>
        <p:spPr>
          <a:xfrm>
            <a:off x="621560" y="572254"/>
            <a:ext cx="4465678" cy="1282886"/>
          </a:xfrm>
          <a:prstGeom prst="rect">
            <a:avLst/>
          </a:prstGeom>
        </p:spPr>
        <p:txBody>
          <a:bodyPr anchor="t">
            <a:noAutofit/>
          </a:bodyPr>
          <a:lstStyle>
            <a:lvl1pPr algn="l" defTabSz="457200" rtl="0" eaLnBrk="1" latinLnBrk="0" hangingPunct="1">
              <a:spcBef>
                <a:spcPct val="0"/>
              </a:spcBef>
              <a:buNone/>
              <a:defRPr sz="3600" b="1" kern="1200">
                <a:solidFill>
                  <a:srgbClr val="142677"/>
                </a:solidFill>
                <a:latin typeface="+mj-lt"/>
                <a:ea typeface="+mj-ea"/>
                <a:cs typeface="+mj-cs"/>
              </a:defRPr>
            </a:lvl1pPr>
          </a:lstStyle>
          <a:p>
            <a:pPr algn="ctr"/>
            <a:r>
              <a:rPr lang="en-GB" sz="3300" dirty="0"/>
              <a:t>Kent Good Governance Charity Forum Webinar</a:t>
            </a:r>
          </a:p>
        </p:txBody>
      </p:sp>
      <p:sp>
        <p:nvSpPr>
          <p:cNvPr id="10" name="Title 1"/>
          <p:cNvSpPr txBox="1">
            <a:spLocks/>
          </p:cNvSpPr>
          <p:nvPr/>
        </p:nvSpPr>
        <p:spPr>
          <a:xfrm>
            <a:off x="621560" y="961601"/>
            <a:ext cx="4550804" cy="1787079"/>
          </a:xfrm>
          <a:prstGeom prst="rect">
            <a:avLst/>
          </a:prstGeom>
        </p:spPr>
        <p:txBody>
          <a:bodyPr vert="horz" lIns="91440" tIns="45720" rIns="91440" bIns="45720" rtlCol="0" anchor="t">
            <a:normAutofit fontScale="85000" lnSpcReduction="20000"/>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endParaRPr lang="en-GB" sz="3300" dirty="0">
              <a:solidFill>
                <a:schemeClr val="tx1"/>
              </a:solidFill>
            </a:endParaRPr>
          </a:p>
          <a:p>
            <a:endParaRPr lang="en-GB" sz="3300" b="0" dirty="0">
              <a:solidFill>
                <a:schemeClr val="tx1"/>
              </a:solidFill>
            </a:endParaRPr>
          </a:p>
          <a:p>
            <a:endParaRPr lang="en-GB" sz="3300" b="0" dirty="0">
              <a:solidFill>
                <a:schemeClr val="tx1"/>
              </a:solidFill>
            </a:endParaRPr>
          </a:p>
          <a:p>
            <a:endParaRPr lang="en-GB" sz="3300" b="0" dirty="0">
              <a:solidFill>
                <a:schemeClr val="tx1"/>
              </a:solidFill>
            </a:endParaRPr>
          </a:p>
          <a:p>
            <a:r>
              <a:rPr lang="en-GB" sz="2600" b="0" dirty="0">
                <a:solidFill>
                  <a:schemeClr val="tx1"/>
                </a:solidFill>
              </a:rPr>
              <a:t>Tuesday 17 November 2020</a:t>
            </a:r>
            <a:endParaRPr lang="en-US" sz="2600" b="0" dirty="0">
              <a:solidFill>
                <a:schemeClr val="tx1"/>
              </a:solidFill>
            </a:endParaRPr>
          </a:p>
        </p:txBody>
      </p:sp>
      <p:sp>
        <p:nvSpPr>
          <p:cNvPr id="11" name="Title 1">
            <a:extLst>
              <a:ext uri="{FF2B5EF4-FFF2-40B4-BE49-F238E27FC236}">
                <a16:creationId xmlns:a16="http://schemas.microsoft.com/office/drawing/2014/main" id="{9EA0FF39-4B04-4B21-B037-70D7F6CEB614}"/>
              </a:ext>
            </a:extLst>
          </p:cNvPr>
          <p:cNvSpPr txBox="1">
            <a:spLocks/>
          </p:cNvSpPr>
          <p:nvPr/>
        </p:nvSpPr>
        <p:spPr>
          <a:xfrm>
            <a:off x="1926349" y="3260304"/>
            <a:ext cx="1472626" cy="416840"/>
          </a:xfrm>
          <a:prstGeom prst="rect">
            <a:avLst/>
          </a:prstGeom>
        </p:spPr>
        <p:txBody>
          <a:bodyPr vert="horz" lIns="91440" tIns="45720" rIns="91440" bIns="45720" rtlCol="0" anchor="t">
            <a:normAutofit fontScale="32500" lnSpcReduction="20000"/>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endParaRPr lang="en-GB" sz="3300" dirty="0"/>
          </a:p>
          <a:p>
            <a:r>
              <a:rPr lang="en-GB" sz="3300" dirty="0"/>
              <a:t>In partnership with</a:t>
            </a:r>
            <a:endParaRPr lang="en-US" sz="2600" b="0" dirty="0">
              <a:solidFill>
                <a:schemeClr val="tx1"/>
              </a:solidFill>
            </a:endParaRPr>
          </a:p>
        </p:txBody>
      </p:sp>
      <p:pic>
        <p:nvPicPr>
          <p:cNvPr id="8" name="Picture 7" descr="Logo, company name&#10;&#10;Description automatically generated">
            <a:extLst>
              <a:ext uri="{FF2B5EF4-FFF2-40B4-BE49-F238E27FC236}">
                <a16:creationId xmlns:a16="http://schemas.microsoft.com/office/drawing/2014/main" id="{43D15E6B-884E-4F00-B0D3-8020B1F08B7E}"/>
              </a:ext>
            </a:extLst>
          </p:cNvPr>
          <p:cNvPicPr>
            <a:picLocks noChangeAspect="1"/>
          </p:cNvPicPr>
          <p:nvPr/>
        </p:nvPicPr>
        <p:blipFill>
          <a:blip r:embed="rId6"/>
          <a:stretch>
            <a:fillRect/>
          </a:stretch>
        </p:blipFill>
        <p:spPr>
          <a:xfrm>
            <a:off x="1776577" y="3726992"/>
            <a:ext cx="1754778" cy="927225"/>
          </a:xfrm>
          <a:prstGeom prst="rect">
            <a:avLst/>
          </a:prstGeom>
        </p:spPr>
      </p:pic>
    </p:spTree>
    <p:extLst>
      <p:ext uri="{BB962C8B-B14F-4D97-AF65-F5344CB8AC3E}">
        <p14:creationId xmlns:p14="http://schemas.microsoft.com/office/powerpoint/2010/main" val="169832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shutterstock_185644352.jpg">
            <a:extLst>
              <a:ext uri="{FF2B5EF4-FFF2-40B4-BE49-F238E27FC236}">
                <a16:creationId xmlns:a16="http://schemas.microsoft.com/office/drawing/2014/main" id="{D741459A-3CC6-4556-BD5A-5C8903BB4CA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9144000" cy="1143000"/>
          </a:xfrm>
          <a:prstGeom prst="rect">
            <a:avLst/>
          </a:prstGeom>
        </p:spPr>
      </p:pic>
      <p:sp>
        <p:nvSpPr>
          <p:cNvPr id="2" name="Title 1"/>
          <p:cNvSpPr txBox="1">
            <a:spLocks/>
          </p:cNvSpPr>
          <p:nvPr/>
        </p:nvSpPr>
        <p:spPr>
          <a:xfrm>
            <a:off x="2895944" y="1328443"/>
            <a:ext cx="5778061" cy="508666"/>
          </a:xfrm>
          <a:prstGeom prst="rect">
            <a:avLst/>
          </a:prstGeom>
        </p:spPr>
        <p:txBody>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3600" dirty="0"/>
              <a:t>Webinar speakers</a:t>
            </a:r>
          </a:p>
        </p:txBody>
      </p:sp>
      <p:pic>
        <p:nvPicPr>
          <p:cNvPr id="7" name="Picture 6">
            <a:extLst>
              <a:ext uri="{FF2B5EF4-FFF2-40B4-BE49-F238E27FC236}">
                <a16:creationId xmlns:a16="http://schemas.microsoft.com/office/drawing/2014/main" id="{32E00BFE-62BE-4C11-BCF2-9631FD665E9A}"/>
              </a:ext>
            </a:extLst>
          </p:cNvPr>
          <p:cNvPicPr>
            <a:picLocks noChangeAspect="1"/>
          </p:cNvPicPr>
          <p:nvPr/>
        </p:nvPicPr>
        <p:blipFill>
          <a:blip r:embed="rId4"/>
          <a:stretch>
            <a:fillRect/>
          </a:stretch>
        </p:blipFill>
        <p:spPr>
          <a:xfrm>
            <a:off x="7164475" y="263993"/>
            <a:ext cx="1618701" cy="625597"/>
          </a:xfrm>
          <a:prstGeom prst="rect">
            <a:avLst/>
          </a:prstGeom>
        </p:spPr>
      </p:pic>
      <p:sp>
        <p:nvSpPr>
          <p:cNvPr id="13" name="Title 1">
            <a:extLst>
              <a:ext uri="{FF2B5EF4-FFF2-40B4-BE49-F238E27FC236}">
                <a16:creationId xmlns:a16="http://schemas.microsoft.com/office/drawing/2014/main" id="{CA1E0247-547E-4DE7-A408-14E00853BFB4}"/>
              </a:ext>
            </a:extLst>
          </p:cNvPr>
          <p:cNvSpPr txBox="1">
            <a:spLocks/>
          </p:cNvSpPr>
          <p:nvPr/>
        </p:nvSpPr>
        <p:spPr>
          <a:xfrm>
            <a:off x="7789477" y="1129749"/>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endParaRPr lang="en-US" sz="2000" b="0" dirty="0">
              <a:solidFill>
                <a:schemeClr val="tx1"/>
              </a:solidFill>
            </a:endParaRPr>
          </a:p>
        </p:txBody>
      </p:sp>
      <p:sp>
        <p:nvSpPr>
          <p:cNvPr id="15" name="Rectangle 14">
            <a:extLst>
              <a:ext uri="{FF2B5EF4-FFF2-40B4-BE49-F238E27FC236}">
                <a16:creationId xmlns:a16="http://schemas.microsoft.com/office/drawing/2014/main" id="{2F220578-756B-4058-B3ED-1B9D0F25D0BF}"/>
              </a:ext>
            </a:extLst>
          </p:cNvPr>
          <p:cNvSpPr/>
          <p:nvPr/>
        </p:nvSpPr>
        <p:spPr>
          <a:xfrm>
            <a:off x="1745920" y="3221094"/>
            <a:ext cx="7241062" cy="738664"/>
          </a:xfrm>
          <a:prstGeom prst="rect">
            <a:avLst/>
          </a:prstGeom>
        </p:spPr>
        <p:txBody>
          <a:bodyPr wrap="square">
            <a:spAutoFit/>
          </a:bodyPr>
          <a:lstStyle/>
          <a:p>
            <a:r>
              <a:rPr lang="en-GB" sz="1100" b="1" dirty="0"/>
              <a:t>Antonio Fletcher, Partner, Brachers LLP | </a:t>
            </a:r>
            <a:r>
              <a:rPr lang="en-GB" sz="1100" dirty="0">
                <a:hlinkClick r:id="rId5"/>
              </a:rPr>
              <a:t>AntonioFletcher@brachers.co.uk</a:t>
            </a:r>
            <a:r>
              <a:rPr lang="en-GB" sz="1100" dirty="0"/>
              <a:t> </a:t>
            </a:r>
          </a:p>
          <a:p>
            <a:r>
              <a:rPr lang="en-GB" sz="1000" dirty="0"/>
              <a:t>Antonio is part of the charity sector team at Brachers and acts for a number of charities. He has significant experience in advising on all aspects of employment law including on employee transfers, restructures and redundancy exercises. Antonio is also a trustee of ACE Learning.</a:t>
            </a:r>
          </a:p>
        </p:txBody>
      </p:sp>
      <p:pic>
        <p:nvPicPr>
          <p:cNvPr id="11" name="Picture 10">
            <a:extLst>
              <a:ext uri="{FF2B5EF4-FFF2-40B4-BE49-F238E27FC236}">
                <a16:creationId xmlns:a16="http://schemas.microsoft.com/office/drawing/2014/main" id="{E46316A4-DCBA-4A25-8DFF-604E0FCE74C2}"/>
              </a:ext>
            </a:extLst>
          </p:cNvPr>
          <p:cNvPicPr>
            <a:picLocks noChangeAspect="1"/>
          </p:cNvPicPr>
          <p:nvPr/>
        </p:nvPicPr>
        <p:blipFill>
          <a:blip r:embed="rId6"/>
          <a:srcRect/>
          <a:stretch/>
        </p:blipFill>
        <p:spPr>
          <a:xfrm>
            <a:off x="419247" y="3243200"/>
            <a:ext cx="1197364" cy="957657"/>
          </a:xfrm>
          <a:prstGeom prst="rect">
            <a:avLst/>
          </a:prstGeom>
        </p:spPr>
      </p:pic>
      <p:sp>
        <p:nvSpPr>
          <p:cNvPr id="12" name="Rectangle 11">
            <a:extLst>
              <a:ext uri="{FF2B5EF4-FFF2-40B4-BE49-F238E27FC236}">
                <a16:creationId xmlns:a16="http://schemas.microsoft.com/office/drawing/2014/main" id="{9095EA95-FFCE-45E5-8B36-3491D06DEC25}"/>
              </a:ext>
            </a:extLst>
          </p:cNvPr>
          <p:cNvSpPr/>
          <p:nvPr/>
        </p:nvSpPr>
        <p:spPr>
          <a:xfrm>
            <a:off x="1745920" y="2090520"/>
            <a:ext cx="7167171" cy="877163"/>
          </a:xfrm>
          <a:prstGeom prst="rect">
            <a:avLst/>
          </a:prstGeom>
          <a:noFill/>
          <a:ln>
            <a:noFill/>
          </a:ln>
        </p:spPr>
        <p:txBody>
          <a:bodyPr wrap="square">
            <a:spAutoFit/>
          </a:bodyPr>
          <a:lstStyle/>
          <a:p>
            <a:r>
              <a:rPr lang="en-GB" sz="1100" b="1" dirty="0"/>
              <a:t>Christopher Eriksson-Lee, Partner and Head of Private Client, Brachers LLP | </a:t>
            </a:r>
            <a:r>
              <a:rPr lang="en-GB" sz="1100" dirty="0">
                <a:hlinkClick r:id="rId7"/>
              </a:rPr>
              <a:t>ChristopherEriksson-Lee@brachers.co.uk</a:t>
            </a:r>
            <a:r>
              <a:rPr lang="en-GB" sz="1100" dirty="0"/>
              <a:t> </a:t>
            </a:r>
          </a:p>
          <a:p>
            <a:r>
              <a:rPr lang="en-GB" sz="1000" dirty="0"/>
              <a:t>Christopher is a Partner and head of the firm’s Private Client team. He advises a diverse range of clients including business owners and those with landed estates on succession planning, the preparation of wills, estate and tax planning, trust creation, powers of attorney and the administration of trusts and estates. Christopher is a trustee of West Kent Mind and is also a director of Brachers Trust Corporation Ltd, which provides the firm’s professional executor/trustee/attorney and deputy service.</a:t>
            </a:r>
          </a:p>
        </p:txBody>
      </p:sp>
      <p:pic>
        <p:nvPicPr>
          <p:cNvPr id="6" name="Picture 5">
            <a:extLst>
              <a:ext uri="{FF2B5EF4-FFF2-40B4-BE49-F238E27FC236}">
                <a16:creationId xmlns:a16="http://schemas.microsoft.com/office/drawing/2014/main" id="{E851BB7F-4B7D-4F9B-94FA-1B2669314E22}"/>
              </a:ext>
            </a:extLst>
          </p:cNvPr>
          <p:cNvPicPr>
            <a:picLocks noChangeAspect="1"/>
          </p:cNvPicPr>
          <p:nvPr/>
        </p:nvPicPr>
        <p:blipFill rotWithShape="1">
          <a:blip r:embed="rId8"/>
          <a:srcRect l="9137"/>
          <a:stretch/>
        </p:blipFill>
        <p:spPr>
          <a:xfrm>
            <a:off x="413836" y="2112060"/>
            <a:ext cx="1202775" cy="877163"/>
          </a:xfrm>
          <a:prstGeom prst="rect">
            <a:avLst/>
          </a:prstGeom>
        </p:spPr>
      </p:pic>
      <p:pic>
        <p:nvPicPr>
          <p:cNvPr id="9" name="Picture 8">
            <a:extLst>
              <a:ext uri="{FF2B5EF4-FFF2-40B4-BE49-F238E27FC236}">
                <a16:creationId xmlns:a16="http://schemas.microsoft.com/office/drawing/2014/main" id="{EA9C4D8F-207A-4E80-81C9-4A9B2C8FD84D}"/>
              </a:ext>
            </a:extLst>
          </p:cNvPr>
          <p:cNvPicPr>
            <a:picLocks noChangeAspect="1"/>
          </p:cNvPicPr>
          <p:nvPr/>
        </p:nvPicPr>
        <p:blipFill>
          <a:blip r:embed="rId9"/>
          <a:stretch>
            <a:fillRect/>
          </a:stretch>
        </p:blipFill>
        <p:spPr>
          <a:xfrm>
            <a:off x="520848" y="4316290"/>
            <a:ext cx="993916" cy="993916"/>
          </a:xfrm>
          <a:prstGeom prst="rect">
            <a:avLst/>
          </a:prstGeom>
        </p:spPr>
      </p:pic>
      <p:sp>
        <p:nvSpPr>
          <p:cNvPr id="21" name="Rectangle 20">
            <a:extLst>
              <a:ext uri="{FF2B5EF4-FFF2-40B4-BE49-F238E27FC236}">
                <a16:creationId xmlns:a16="http://schemas.microsoft.com/office/drawing/2014/main" id="{3E151996-9ECF-4AA6-B973-5E76772ED09C}"/>
              </a:ext>
            </a:extLst>
          </p:cNvPr>
          <p:cNvSpPr/>
          <p:nvPr/>
        </p:nvSpPr>
        <p:spPr>
          <a:xfrm>
            <a:off x="1745920" y="4290028"/>
            <a:ext cx="7241062" cy="1046440"/>
          </a:xfrm>
          <a:prstGeom prst="rect">
            <a:avLst/>
          </a:prstGeom>
        </p:spPr>
        <p:txBody>
          <a:bodyPr wrap="square">
            <a:spAutoFit/>
          </a:bodyPr>
          <a:lstStyle/>
          <a:p>
            <a:r>
              <a:rPr lang="en-GB" sz="1100" b="1" dirty="0"/>
              <a:t>Susan Robinson BA FCA MCMI FCIE </a:t>
            </a:r>
            <a:r>
              <a:rPr lang="en-GB" sz="1100" b="1" dirty="0" err="1"/>
              <a:t>DChA</a:t>
            </a:r>
            <a:r>
              <a:rPr lang="en-GB" sz="1100" b="1" dirty="0"/>
              <a:t>, Accounts and Audit Partner, and Head of Charities and Not for Profit, Kreston Reeves | </a:t>
            </a:r>
            <a:r>
              <a:rPr lang="en-GB" sz="1100" dirty="0">
                <a:hlinkClick r:id="rId10"/>
              </a:rPr>
              <a:t>Susan.Robinson@krestonreeves.com</a:t>
            </a:r>
            <a:r>
              <a:rPr lang="en-GB" sz="1100" dirty="0"/>
              <a:t> </a:t>
            </a:r>
          </a:p>
          <a:p>
            <a:r>
              <a:rPr lang="en-GB" sz="1000" dirty="0"/>
              <a:t>Susan is an expert on charities and their finances and regularly presents seminars to local charity managers and trustees on many different aspects of charities and their management. She is a registered individual for audit purposes, Chair and Fellow of the Association of Independent Charity Examiners (ACIE), a past Chairman of the Kent Executive Club and a member of the Chartered Management Institute. Susan is a current trustee of Age UK. </a:t>
            </a:r>
          </a:p>
        </p:txBody>
      </p:sp>
      <p:pic>
        <p:nvPicPr>
          <p:cNvPr id="23" name="Picture 22">
            <a:extLst>
              <a:ext uri="{FF2B5EF4-FFF2-40B4-BE49-F238E27FC236}">
                <a16:creationId xmlns:a16="http://schemas.microsoft.com/office/drawing/2014/main" id="{260F8FF9-44B2-4A61-A075-383D30821F65}"/>
              </a:ext>
            </a:extLst>
          </p:cNvPr>
          <p:cNvPicPr>
            <a:picLocks noChangeAspect="1"/>
          </p:cNvPicPr>
          <p:nvPr/>
        </p:nvPicPr>
        <p:blipFill>
          <a:blip r:embed="rId11"/>
          <a:stretch>
            <a:fillRect/>
          </a:stretch>
        </p:blipFill>
        <p:spPr>
          <a:xfrm>
            <a:off x="548262" y="5551055"/>
            <a:ext cx="966502" cy="889590"/>
          </a:xfrm>
          <a:prstGeom prst="rect">
            <a:avLst/>
          </a:prstGeom>
        </p:spPr>
      </p:pic>
      <p:sp>
        <p:nvSpPr>
          <p:cNvPr id="24" name="Rectangle 23">
            <a:extLst>
              <a:ext uri="{FF2B5EF4-FFF2-40B4-BE49-F238E27FC236}">
                <a16:creationId xmlns:a16="http://schemas.microsoft.com/office/drawing/2014/main" id="{29163803-7F7E-4D69-9639-ABD0A89557EF}"/>
              </a:ext>
            </a:extLst>
          </p:cNvPr>
          <p:cNvSpPr/>
          <p:nvPr/>
        </p:nvSpPr>
        <p:spPr>
          <a:xfrm>
            <a:off x="1745920" y="5545842"/>
            <a:ext cx="7331405" cy="877163"/>
          </a:xfrm>
          <a:prstGeom prst="rect">
            <a:avLst/>
          </a:prstGeom>
        </p:spPr>
        <p:txBody>
          <a:bodyPr wrap="square">
            <a:spAutoFit/>
          </a:bodyPr>
          <a:lstStyle/>
          <a:p>
            <a:r>
              <a:rPr lang="en-GB" sz="1100" b="1" dirty="0"/>
              <a:t>Stevie Rice, CEO, West Kent Mind | </a:t>
            </a:r>
            <a:r>
              <a:rPr lang="en-GB" sz="1100" dirty="0">
                <a:hlinkClick r:id="rId12"/>
              </a:rPr>
              <a:t>stevie.rice@westkentmind.org.uk</a:t>
            </a:r>
            <a:r>
              <a:rPr lang="en-GB" sz="1100" dirty="0"/>
              <a:t> </a:t>
            </a:r>
          </a:p>
          <a:p>
            <a:r>
              <a:rPr lang="en-GB" sz="1000" dirty="0"/>
              <a:t>Stevie has 20 years’ experience working at senior management, director and board level with charities. She is currently the CEO of West Kent Mind, having joined in March 2019. She is a member of Mind’s Network Engagement Group and is proud to be a member of the national Network Committee for Mind. Previously she worked at Kent Wildlife Trust as the Director of Engagement and for nine years she led a disability arts charity as the CEO from inception which grew fast to impact positively on the national disability and deaf arts scene. </a:t>
            </a:r>
          </a:p>
        </p:txBody>
      </p:sp>
    </p:spTree>
    <p:extLst>
      <p:ext uri="{BB962C8B-B14F-4D97-AF65-F5344CB8AC3E}">
        <p14:creationId xmlns:p14="http://schemas.microsoft.com/office/powerpoint/2010/main" val="3864255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ng-light-blue-arrow.png">
            <a:extLst>
              <a:ext uri="{FF2B5EF4-FFF2-40B4-BE49-F238E27FC236}">
                <a16:creationId xmlns:a16="http://schemas.microsoft.com/office/drawing/2014/main" id="{0582FDB6-71AE-4CE5-B806-8A2594A64DD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1B3CB285-DC46-4DAC-BCA4-52ED9850A1AA}"/>
              </a:ext>
            </a:extLst>
          </p:cNvPr>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5" name="Title 1"/>
          <p:cNvSpPr txBox="1">
            <a:spLocks/>
          </p:cNvSpPr>
          <p:nvPr/>
        </p:nvSpPr>
        <p:spPr>
          <a:xfrm>
            <a:off x="325967" y="871283"/>
            <a:ext cx="4690533" cy="112458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Charity Governance Code</a:t>
            </a:r>
          </a:p>
        </p:txBody>
      </p:sp>
      <p:pic>
        <p:nvPicPr>
          <p:cNvPr id="7" name="Picture 6">
            <a:extLst>
              <a:ext uri="{FF2B5EF4-FFF2-40B4-BE49-F238E27FC236}">
                <a16:creationId xmlns:a16="http://schemas.microsoft.com/office/drawing/2014/main" id="{5F15804F-BFF1-45DA-81E3-C0F7599080AB}"/>
              </a:ext>
            </a:extLst>
          </p:cNvPr>
          <p:cNvPicPr>
            <a:picLocks noChangeAspect="1"/>
          </p:cNvPicPr>
          <p:nvPr/>
        </p:nvPicPr>
        <p:blipFill>
          <a:blip r:embed="rId3"/>
          <a:stretch>
            <a:fillRect/>
          </a:stretch>
        </p:blipFill>
        <p:spPr>
          <a:xfrm>
            <a:off x="6742338" y="871283"/>
            <a:ext cx="1990800" cy="767461"/>
          </a:xfrm>
          <a:prstGeom prst="rect">
            <a:avLst/>
          </a:prstGeom>
        </p:spPr>
      </p:pic>
      <p:pic>
        <p:nvPicPr>
          <p:cNvPr id="9" name="Picture 8">
            <a:extLst>
              <a:ext uri="{FF2B5EF4-FFF2-40B4-BE49-F238E27FC236}">
                <a16:creationId xmlns:a16="http://schemas.microsoft.com/office/drawing/2014/main" id="{C68D999B-ED72-47E7-9180-ADA4F9234E33}"/>
              </a:ext>
            </a:extLst>
          </p:cNvPr>
          <p:cNvPicPr>
            <a:picLocks noChangeAspect="1"/>
          </p:cNvPicPr>
          <p:nvPr/>
        </p:nvPicPr>
        <p:blipFill>
          <a:blip r:embed="rId4"/>
          <a:stretch>
            <a:fillRect/>
          </a:stretch>
        </p:blipFill>
        <p:spPr>
          <a:xfrm>
            <a:off x="870192" y="2510027"/>
            <a:ext cx="6925299" cy="3744012"/>
          </a:xfrm>
          <a:prstGeom prst="rect">
            <a:avLst/>
          </a:prstGeom>
        </p:spPr>
      </p:pic>
    </p:spTree>
    <p:extLst>
      <p:ext uri="{BB962C8B-B14F-4D97-AF65-F5344CB8AC3E}">
        <p14:creationId xmlns:p14="http://schemas.microsoft.com/office/powerpoint/2010/main" val="190572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25967" y="659849"/>
            <a:ext cx="4690533" cy="147002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What to do if there is a problem</a:t>
            </a:r>
          </a:p>
        </p:txBody>
      </p:sp>
      <p:pic>
        <p:nvPicPr>
          <p:cNvPr id="12" name="Picture 11">
            <a:extLst>
              <a:ext uri="{FF2B5EF4-FFF2-40B4-BE49-F238E27FC236}">
                <a16:creationId xmlns:a16="http://schemas.microsoft.com/office/drawing/2014/main" id="{8DB25900-F378-4F15-ADE9-B68F9078864E}"/>
              </a:ext>
            </a:extLst>
          </p:cNvPr>
          <p:cNvPicPr>
            <a:picLocks noChangeAspect="1"/>
          </p:cNvPicPr>
          <p:nvPr/>
        </p:nvPicPr>
        <p:blipFill>
          <a:blip r:embed="rId4"/>
          <a:stretch>
            <a:fillRect/>
          </a:stretch>
        </p:blipFill>
        <p:spPr>
          <a:xfrm>
            <a:off x="6742338" y="871283"/>
            <a:ext cx="1990800" cy="767461"/>
          </a:xfrm>
          <a:prstGeom prst="rect">
            <a:avLst/>
          </a:prstGeom>
        </p:spPr>
      </p:pic>
      <p:graphicFrame>
        <p:nvGraphicFramePr>
          <p:cNvPr id="9" name="Diagram 8">
            <a:extLst>
              <a:ext uri="{FF2B5EF4-FFF2-40B4-BE49-F238E27FC236}">
                <a16:creationId xmlns:a16="http://schemas.microsoft.com/office/drawing/2014/main" id="{094FFB20-8147-474D-8E98-37BA143670E1}"/>
              </a:ext>
            </a:extLst>
          </p:cNvPr>
          <p:cNvGraphicFramePr/>
          <p:nvPr>
            <p:extLst>
              <p:ext uri="{D42A27DB-BD31-4B8C-83A1-F6EECF244321}">
                <p14:modId xmlns:p14="http://schemas.microsoft.com/office/powerpoint/2010/main" val="691032196"/>
              </p:ext>
            </p:extLst>
          </p:nvPr>
        </p:nvGraphicFramePr>
        <p:xfrm>
          <a:off x="866340" y="2589596"/>
          <a:ext cx="7095405" cy="36847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94602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25967" y="871283"/>
            <a:ext cx="4690533" cy="125859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Paper trail</a:t>
            </a:r>
          </a:p>
        </p:txBody>
      </p:sp>
      <p:pic>
        <p:nvPicPr>
          <p:cNvPr id="12" name="Picture 11">
            <a:extLst>
              <a:ext uri="{FF2B5EF4-FFF2-40B4-BE49-F238E27FC236}">
                <a16:creationId xmlns:a16="http://schemas.microsoft.com/office/drawing/2014/main" id="{8DB25900-F378-4F15-ADE9-B68F9078864E}"/>
              </a:ext>
            </a:extLst>
          </p:cNvPr>
          <p:cNvPicPr>
            <a:picLocks noChangeAspect="1"/>
          </p:cNvPicPr>
          <p:nvPr/>
        </p:nvPicPr>
        <p:blipFill>
          <a:blip r:embed="rId4"/>
          <a:stretch>
            <a:fillRect/>
          </a:stretch>
        </p:blipFill>
        <p:spPr>
          <a:xfrm>
            <a:off x="6742338" y="871283"/>
            <a:ext cx="1990800" cy="767461"/>
          </a:xfrm>
          <a:prstGeom prst="rect">
            <a:avLst/>
          </a:prstGeom>
        </p:spPr>
      </p:pic>
      <p:sp>
        <p:nvSpPr>
          <p:cNvPr id="11" name="Title 1">
            <a:extLst>
              <a:ext uri="{FF2B5EF4-FFF2-40B4-BE49-F238E27FC236}">
                <a16:creationId xmlns:a16="http://schemas.microsoft.com/office/drawing/2014/main" id="{F256DFB9-83BA-423F-A293-2BC1BF934DC2}"/>
              </a:ext>
            </a:extLst>
          </p:cNvPr>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GB" sz="2400" b="0" dirty="0">
                <a:solidFill>
                  <a:schemeClr val="tx1"/>
                </a:solidFill>
              </a:rPr>
              <a:t>Fundamental to ensure compliance with the Code</a:t>
            </a:r>
          </a:p>
          <a:p>
            <a:endParaRPr lang="en-GB" sz="2400" b="0" dirty="0">
              <a:solidFill>
                <a:schemeClr val="tx1"/>
              </a:solidFill>
            </a:endParaRPr>
          </a:p>
          <a:p>
            <a:pPr marL="342900" indent="-342900">
              <a:buFont typeface="Arial" panose="020B0604020202020204" pitchFamily="34" charset="0"/>
              <a:buChar char="•"/>
            </a:pPr>
            <a:r>
              <a:rPr lang="en-GB" sz="2400" b="0" dirty="0">
                <a:solidFill>
                  <a:schemeClr val="tx1"/>
                </a:solidFill>
              </a:rPr>
              <a:t>Board Meetings – agendas and minutes </a:t>
            </a:r>
          </a:p>
          <a:p>
            <a:pPr marL="342900" indent="-342900">
              <a:buFont typeface="Arial" panose="020B0604020202020204" pitchFamily="34" charset="0"/>
              <a:buChar char="•"/>
            </a:pPr>
            <a:endParaRPr lang="en-GB" sz="2400" b="0" dirty="0">
              <a:solidFill>
                <a:schemeClr val="tx1"/>
              </a:solidFill>
            </a:endParaRPr>
          </a:p>
          <a:p>
            <a:pPr marL="342900" indent="-342900">
              <a:buFont typeface="Arial" panose="020B0604020202020204" pitchFamily="34" charset="0"/>
              <a:buChar char="•"/>
            </a:pPr>
            <a:r>
              <a:rPr lang="en-GB" sz="2400" b="0" dirty="0">
                <a:solidFill>
                  <a:schemeClr val="tx1"/>
                </a:solidFill>
              </a:rPr>
              <a:t>Written record of key policies and procedures</a:t>
            </a:r>
            <a:endParaRPr lang="en-GB" sz="2800" b="0" dirty="0"/>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3938941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25967" y="871283"/>
            <a:ext cx="4690533" cy="125859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Decision making </a:t>
            </a:r>
          </a:p>
        </p:txBody>
      </p:sp>
      <p:pic>
        <p:nvPicPr>
          <p:cNvPr id="12" name="Picture 11">
            <a:extLst>
              <a:ext uri="{FF2B5EF4-FFF2-40B4-BE49-F238E27FC236}">
                <a16:creationId xmlns:a16="http://schemas.microsoft.com/office/drawing/2014/main" id="{8DB25900-F378-4F15-ADE9-B68F9078864E}"/>
              </a:ext>
            </a:extLst>
          </p:cNvPr>
          <p:cNvPicPr>
            <a:picLocks noChangeAspect="1"/>
          </p:cNvPicPr>
          <p:nvPr/>
        </p:nvPicPr>
        <p:blipFill>
          <a:blip r:embed="rId4"/>
          <a:stretch>
            <a:fillRect/>
          </a:stretch>
        </p:blipFill>
        <p:spPr>
          <a:xfrm>
            <a:off x="6742338" y="871283"/>
            <a:ext cx="1990800" cy="767461"/>
          </a:xfrm>
          <a:prstGeom prst="rect">
            <a:avLst/>
          </a:prstGeom>
        </p:spPr>
      </p:pic>
      <p:sp>
        <p:nvSpPr>
          <p:cNvPr id="11" name="Title 1">
            <a:extLst>
              <a:ext uri="{FF2B5EF4-FFF2-40B4-BE49-F238E27FC236}">
                <a16:creationId xmlns:a16="http://schemas.microsoft.com/office/drawing/2014/main" id="{F256DFB9-83BA-423F-A293-2BC1BF934DC2}"/>
              </a:ext>
            </a:extLst>
          </p:cNvPr>
          <p:cNvSpPr txBox="1">
            <a:spLocks/>
          </p:cNvSpPr>
          <p:nvPr/>
        </p:nvSpPr>
        <p:spPr>
          <a:xfrm>
            <a:off x="550332" y="2529415"/>
            <a:ext cx="8053917" cy="3457302"/>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GB" sz="2400" b="0" dirty="0">
                <a:solidFill>
                  <a:schemeClr val="tx1"/>
                </a:solidFill>
              </a:rPr>
              <a:t>Consideration of governing document </a:t>
            </a:r>
          </a:p>
          <a:p>
            <a:endParaRPr lang="en-GB" sz="2400" b="0" dirty="0">
              <a:solidFill>
                <a:schemeClr val="tx1"/>
              </a:solidFill>
            </a:endParaRPr>
          </a:p>
          <a:p>
            <a:pPr marL="342900" indent="-342900">
              <a:buFont typeface="Arial" panose="020B0604020202020204" pitchFamily="34" charset="0"/>
              <a:buChar char="•"/>
            </a:pPr>
            <a:r>
              <a:rPr lang="en-GB" sz="2400" b="0" dirty="0">
                <a:solidFill>
                  <a:schemeClr val="tx1"/>
                </a:solidFill>
              </a:rPr>
              <a:t>Act within powers </a:t>
            </a:r>
          </a:p>
          <a:p>
            <a:pPr marL="342900" indent="-342900">
              <a:buFont typeface="Arial" panose="020B0604020202020204" pitchFamily="34" charset="0"/>
              <a:buChar char="•"/>
            </a:pPr>
            <a:endParaRPr lang="en-GB" sz="2400" b="0" dirty="0">
              <a:solidFill>
                <a:schemeClr val="tx1"/>
              </a:solidFill>
            </a:endParaRPr>
          </a:p>
          <a:p>
            <a:pPr marL="342900" indent="-342900">
              <a:buFont typeface="Arial" panose="020B0604020202020204" pitchFamily="34" charset="0"/>
              <a:buChar char="•"/>
            </a:pPr>
            <a:r>
              <a:rPr lang="en-GB" sz="2400" b="0" dirty="0">
                <a:solidFill>
                  <a:schemeClr val="tx1"/>
                </a:solidFill>
              </a:rPr>
              <a:t>Act in good faith, and only in the best interests of charity and beneficiaries</a:t>
            </a:r>
          </a:p>
          <a:p>
            <a:pPr marL="342900" indent="-342900">
              <a:buFont typeface="Arial" panose="020B0604020202020204" pitchFamily="34" charset="0"/>
              <a:buChar char="•"/>
            </a:pPr>
            <a:endParaRPr lang="en-GB" sz="2400" b="0" dirty="0">
              <a:solidFill>
                <a:schemeClr val="tx1"/>
              </a:solidFill>
            </a:endParaRPr>
          </a:p>
          <a:p>
            <a:pPr marL="342900" indent="-342900">
              <a:buFont typeface="Arial" panose="020B0604020202020204" pitchFamily="34" charset="0"/>
              <a:buChar char="•"/>
            </a:pPr>
            <a:r>
              <a:rPr lang="en-GB" sz="2400" b="0" dirty="0">
                <a:solidFill>
                  <a:schemeClr val="tx1"/>
                </a:solidFill>
              </a:rPr>
              <a:t>Sufficiently informed</a:t>
            </a:r>
          </a:p>
          <a:p>
            <a:pPr marL="342900" indent="-342900">
              <a:buFont typeface="Arial" panose="020B0604020202020204" pitchFamily="34" charset="0"/>
              <a:buChar char="•"/>
            </a:pPr>
            <a:endParaRPr lang="en-GB" sz="2400" b="0" dirty="0">
              <a:solidFill>
                <a:schemeClr val="tx1"/>
              </a:solidFill>
            </a:endParaRPr>
          </a:p>
          <a:p>
            <a:pPr marL="342900" indent="-342900">
              <a:buFont typeface="Arial" panose="020B0604020202020204" pitchFamily="34" charset="0"/>
              <a:buChar char="•"/>
            </a:pPr>
            <a:r>
              <a:rPr lang="en-GB" sz="2400" b="0" dirty="0">
                <a:solidFill>
                  <a:schemeClr val="tx1"/>
                </a:solidFill>
              </a:rPr>
              <a:t>Take account of all relevant factors you are aware of and Ignore any irrelevant factors </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3610715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25967" y="871283"/>
            <a:ext cx="4690533" cy="125859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Delegation</a:t>
            </a:r>
          </a:p>
        </p:txBody>
      </p:sp>
      <p:pic>
        <p:nvPicPr>
          <p:cNvPr id="12" name="Picture 11">
            <a:extLst>
              <a:ext uri="{FF2B5EF4-FFF2-40B4-BE49-F238E27FC236}">
                <a16:creationId xmlns:a16="http://schemas.microsoft.com/office/drawing/2014/main" id="{8DB25900-F378-4F15-ADE9-B68F9078864E}"/>
              </a:ext>
            </a:extLst>
          </p:cNvPr>
          <p:cNvPicPr>
            <a:picLocks noChangeAspect="1"/>
          </p:cNvPicPr>
          <p:nvPr/>
        </p:nvPicPr>
        <p:blipFill>
          <a:blip r:embed="rId4"/>
          <a:stretch>
            <a:fillRect/>
          </a:stretch>
        </p:blipFill>
        <p:spPr>
          <a:xfrm>
            <a:off x="6742338" y="871283"/>
            <a:ext cx="1990800" cy="767461"/>
          </a:xfrm>
          <a:prstGeom prst="rect">
            <a:avLst/>
          </a:prstGeom>
        </p:spPr>
      </p:pic>
      <p:sp>
        <p:nvSpPr>
          <p:cNvPr id="11" name="Title 1">
            <a:extLst>
              <a:ext uri="{FF2B5EF4-FFF2-40B4-BE49-F238E27FC236}">
                <a16:creationId xmlns:a16="http://schemas.microsoft.com/office/drawing/2014/main" id="{F256DFB9-83BA-423F-A293-2BC1BF934DC2}"/>
              </a:ext>
            </a:extLst>
          </p:cNvPr>
          <p:cNvSpPr txBox="1">
            <a:spLocks/>
          </p:cNvSpPr>
          <p:nvPr/>
        </p:nvSpPr>
        <p:spPr>
          <a:xfrm>
            <a:off x="550332" y="2529415"/>
            <a:ext cx="8053917" cy="3457302"/>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spcBef>
                <a:spcPts val="0"/>
              </a:spcBef>
              <a:buFont typeface="Arial" panose="020B0604020202020204" pitchFamily="34" charset="0"/>
              <a:buChar char="•"/>
            </a:pPr>
            <a:r>
              <a:rPr lang="en-GB" sz="2000" b="0" dirty="0">
                <a:solidFill>
                  <a:schemeClr val="tx1"/>
                </a:solidFill>
              </a:rPr>
              <a:t>Can delegate day-to-day activities but set out limits </a:t>
            </a:r>
          </a:p>
          <a:p>
            <a:pPr marL="800100" lvl="1" indent="-342900">
              <a:spcBef>
                <a:spcPts val="0"/>
              </a:spcBef>
              <a:buFont typeface="Courier New" panose="02070309020205020404" pitchFamily="49" charset="0"/>
              <a:buChar char="o"/>
            </a:pPr>
            <a:r>
              <a:rPr lang="en-GB" sz="2000" dirty="0"/>
              <a:t>Check governing document </a:t>
            </a:r>
          </a:p>
          <a:p>
            <a:pPr marL="800100" lvl="1" indent="-342900">
              <a:spcBef>
                <a:spcPts val="0"/>
              </a:spcBef>
              <a:buFont typeface="Courier New" panose="02070309020205020404" pitchFamily="49" charset="0"/>
              <a:buChar char="o"/>
            </a:pPr>
            <a:r>
              <a:rPr lang="en-GB" sz="2000" dirty="0"/>
              <a:t>Prepare delegation policy/ framework</a:t>
            </a:r>
          </a:p>
          <a:p>
            <a:pPr lvl="1">
              <a:spcBef>
                <a:spcPts val="0"/>
              </a:spcBef>
            </a:pPr>
            <a:endParaRPr lang="en-GB" sz="2000" dirty="0"/>
          </a:p>
          <a:p>
            <a:pPr marL="342900" indent="-342900">
              <a:spcBef>
                <a:spcPts val="0"/>
              </a:spcBef>
              <a:buFont typeface="Arial" panose="020B0604020202020204" pitchFamily="34" charset="0"/>
              <a:buChar char="•"/>
            </a:pPr>
            <a:r>
              <a:rPr lang="en-GB" sz="2000" b="0" dirty="0">
                <a:solidFill>
                  <a:schemeClr val="tx1"/>
                </a:solidFill>
              </a:rPr>
              <a:t>Sub-committees or senior staff</a:t>
            </a:r>
          </a:p>
          <a:p>
            <a:pPr marL="800100" lvl="1" indent="-342900">
              <a:spcBef>
                <a:spcPts val="0"/>
              </a:spcBef>
              <a:buFont typeface="Courier New" panose="02070309020205020404" pitchFamily="49" charset="0"/>
              <a:buChar char="o"/>
            </a:pPr>
            <a:r>
              <a:rPr lang="en-GB" sz="2000" dirty="0"/>
              <a:t>Suitable membership</a:t>
            </a:r>
          </a:p>
          <a:p>
            <a:pPr marL="800100" lvl="1" indent="-342900">
              <a:spcBef>
                <a:spcPts val="0"/>
              </a:spcBef>
              <a:buFont typeface="Courier New" panose="02070309020205020404" pitchFamily="49" charset="0"/>
              <a:buChar char="o"/>
            </a:pPr>
            <a:r>
              <a:rPr lang="en-GB" sz="2000" dirty="0"/>
              <a:t>Suitable terms of reference</a:t>
            </a:r>
          </a:p>
          <a:p>
            <a:pPr lvl="1">
              <a:spcBef>
                <a:spcPts val="0"/>
              </a:spcBef>
            </a:pPr>
            <a:endParaRPr lang="en-GB" sz="2000" dirty="0"/>
          </a:p>
          <a:p>
            <a:pPr marL="342900" indent="-342900">
              <a:spcBef>
                <a:spcPts val="0"/>
              </a:spcBef>
              <a:buFont typeface="Arial" panose="020B0604020202020204" pitchFamily="34" charset="0"/>
              <a:buChar char="•"/>
            </a:pPr>
            <a:r>
              <a:rPr lang="en-GB" sz="2000" b="0" dirty="0">
                <a:solidFill>
                  <a:schemeClr val="tx1"/>
                </a:solidFill>
              </a:rPr>
              <a:t>High risk and unusual decisions should not be delegated – regular review of matters reserved to the board </a:t>
            </a:r>
          </a:p>
          <a:p>
            <a:pPr>
              <a:spcBef>
                <a:spcPts val="0"/>
              </a:spcBef>
            </a:pPr>
            <a:endParaRPr lang="en-GB" sz="2000" b="0" dirty="0">
              <a:solidFill>
                <a:schemeClr val="tx1"/>
              </a:solidFill>
            </a:endParaRPr>
          </a:p>
          <a:p>
            <a:pPr marL="342900" indent="-342900">
              <a:spcBef>
                <a:spcPts val="0"/>
              </a:spcBef>
              <a:buFont typeface="Arial" panose="020B0604020202020204" pitchFamily="34" charset="0"/>
              <a:buChar char="•"/>
            </a:pPr>
            <a:r>
              <a:rPr lang="en-GB" sz="2000" b="0" dirty="0">
                <a:solidFill>
                  <a:schemeClr val="tx1"/>
                </a:solidFill>
              </a:rPr>
              <a:t>Regular review of third-party agreements</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154545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25967" y="871283"/>
            <a:ext cx="4690533" cy="125859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Managing risk </a:t>
            </a:r>
          </a:p>
        </p:txBody>
      </p:sp>
      <p:pic>
        <p:nvPicPr>
          <p:cNvPr id="12" name="Picture 11">
            <a:extLst>
              <a:ext uri="{FF2B5EF4-FFF2-40B4-BE49-F238E27FC236}">
                <a16:creationId xmlns:a16="http://schemas.microsoft.com/office/drawing/2014/main" id="{8DB25900-F378-4F15-ADE9-B68F9078864E}"/>
              </a:ext>
            </a:extLst>
          </p:cNvPr>
          <p:cNvPicPr>
            <a:picLocks noChangeAspect="1"/>
          </p:cNvPicPr>
          <p:nvPr/>
        </p:nvPicPr>
        <p:blipFill>
          <a:blip r:embed="rId4"/>
          <a:stretch>
            <a:fillRect/>
          </a:stretch>
        </p:blipFill>
        <p:spPr>
          <a:xfrm>
            <a:off x="6742338" y="871283"/>
            <a:ext cx="1990800" cy="767461"/>
          </a:xfrm>
          <a:prstGeom prst="rect">
            <a:avLst/>
          </a:prstGeom>
        </p:spPr>
      </p:pic>
      <p:sp>
        <p:nvSpPr>
          <p:cNvPr id="11" name="Title 1">
            <a:extLst>
              <a:ext uri="{FF2B5EF4-FFF2-40B4-BE49-F238E27FC236}">
                <a16:creationId xmlns:a16="http://schemas.microsoft.com/office/drawing/2014/main" id="{F256DFB9-83BA-423F-A293-2BC1BF934DC2}"/>
              </a:ext>
            </a:extLst>
          </p:cNvPr>
          <p:cNvSpPr txBox="1">
            <a:spLocks/>
          </p:cNvSpPr>
          <p:nvPr/>
        </p:nvSpPr>
        <p:spPr>
          <a:xfrm>
            <a:off x="550332" y="2529415"/>
            <a:ext cx="8053917" cy="345730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spcBef>
                <a:spcPts val="0"/>
              </a:spcBef>
              <a:buFont typeface="Arial" panose="020B0604020202020204" pitchFamily="34" charset="0"/>
              <a:buChar char="•"/>
            </a:pPr>
            <a:r>
              <a:rPr lang="en-GB" sz="2000" b="0" dirty="0">
                <a:solidFill>
                  <a:schemeClr val="tx1"/>
                </a:solidFill>
              </a:rPr>
              <a:t>Board retains responsibility for risk management </a:t>
            </a:r>
          </a:p>
          <a:p>
            <a:pPr>
              <a:spcBef>
                <a:spcPts val="0"/>
              </a:spcBef>
            </a:pPr>
            <a:endParaRPr lang="en-GB" sz="2000" b="0" dirty="0">
              <a:solidFill>
                <a:schemeClr val="tx1"/>
              </a:solidFill>
            </a:endParaRPr>
          </a:p>
          <a:p>
            <a:pPr marL="342900" indent="-342900">
              <a:spcBef>
                <a:spcPts val="0"/>
              </a:spcBef>
              <a:buFont typeface="Arial" panose="020B0604020202020204" pitchFamily="34" charset="0"/>
              <a:buChar char="•"/>
            </a:pPr>
            <a:r>
              <a:rPr lang="en-GB" sz="2000" b="0" dirty="0">
                <a:solidFill>
                  <a:schemeClr val="tx1"/>
                </a:solidFill>
              </a:rPr>
              <a:t>Regular review of specific risks, cumulative effect and plans to mitigate and manage risks </a:t>
            </a:r>
          </a:p>
          <a:p>
            <a:pPr marL="342900" indent="-342900">
              <a:spcBef>
                <a:spcPts val="0"/>
              </a:spcBef>
              <a:buFont typeface="Arial" panose="020B0604020202020204" pitchFamily="34" charset="0"/>
              <a:buChar char="•"/>
            </a:pPr>
            <a:endParaRPr lang="en-GB" sz="2000" b="0" dirty="0">
              <a:solidFill>
                <a:schemeClr val="tx1"/>
              </a:solidFill>
            </a:endParaRPr>
          </a:p>
          <a:p>
            <a:pPr marL="342900" indent="-342900">
              <a:spcBef>
                <a:spcPts val="0"/>
              </a:spcBef>
              <a:buFont typeface="Arial" panose="020B0604020202020204" pitchFamily="34" charset="0"/>
              <a:buChar char="•"/>
            </a:pPr>
            <a:r>
              <a:rPr lang="en-GB" sz="2000" b="0" dirty="0">
                <a:solidFill>
                  <a:schemeClr val="tx1"/>
                </a:solidFill>
              </a:rPr>
              <a:t>Regular review of process for identifying, prioritising, escalating and managing risks and internal controls</a:t>
            </a:r>
          </a:p>
          <a:p>
            <a:pPr marL="342900" indent="-342900">
              <a:spcBef>
                <a:spcPts val="0"/>
              </a:spcBef>
              <a:buFont typeface="Arial" panose="020B0604020202020204" pitchFamily="34" charset="0"/>
              <a:buChar char="•"/>
            </a:pPr>
            <a:endParaRPr lang="en-GB" sz="2000" b="0" dirty="0">
              <a:solidFill>
                <a:schemeClr val="tx1"/>
              </a:solidFill>
            </a:endParaRPr>
          </a:p>
          <a:p>
            <a:pPr marL="342900" indent="-342900">
              <a:spcBef>
                <a:spcPts val="0"/>
              </a:spcBef>
              <a:buFont typeface="Arial" panose="020B0604020202020204" pitchFamily="34" charset="0"/>
              <a:buChar char="•"/>
            </a:pPr>
            <a:r>
              <a:rPr lang="en-GB" sz="2000" b="0" dirty="0">
                <a:solidFill>
                  <a:schemeClr val="tx1"/>
                </a:solidFill>
              </a:rPr>
              <a:t>Board describes the charity’s approach to risk in its annual report</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14684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325967" y="659849"/>
            <a:ext cx="4690533" cy="147002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What to do if there is a problem</a:t>
            </a:r>
          </a:p>
        </p:txBody>
      </p:sp>
      <p:sp>
        <p:nvSpPr>
          <p:cNvPr id="11"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GB" sz="2400" b="0" u="sng" dirty="0">
                <a:solidFill>
                  <a:schemeClr val="tx1"/>
                </a:solidFill>
              </a:rPr>
              <a:t>Serious</a:t>
            </a:r>
            <a:r>
              <a:rPr lang="en-GB" sz="2400" b="0" dirty="0">
                <a:solidFill>
                  <a:schemeClr val="tx1"/>
                </a:solidFill>
              </a:rPr>
              <a:t> incidents – record and report</a:t>
            </a:r>
          </a:p>
          <a:p>
            <a:endParaRPr lang="en-GB" sz="2400" b="0" dirty="0">
              <a:solidFill>
                <a:schemeClr val="tx1"/>
              </a:solidFill>
            </a:endParaRPr>
          </a:p>
          <a:p>
            <a:pPr marL="342900" indent="-342900">
              <a:buFont typeface="Arial" panose="020B0604020202020204" pitchFamily="34" charset="0"/>
              <a:buChar char="•"/>
            </a:pPr>
            <a:r>
              <a:rPr lang="en-GB" sz="2400" b="0" dirty="0">
                <a:solidFill>
                  <a:schemeClr val="tx1"/>
                </a:solidFill>
              </a:rPr>
              <a:t>Less serious: </a:t>
            </a:r>
          </a:p>
          <a:p>
            <a:pPr marL="800100" lvl="1" indent="-342900">
              <a:buFont typeface="Courier New" panose="02070309020205020404" pitchFamily="49" charset="0"/>
              <a:buChar char="o"/>
            </a:pPr>
            <a:r>
              <a:rPr lang="en-GB" sz="2400" dirty="0"/>
              <a:t>Record and consider action</a:t>
            </a:r>
          </a:p>
          <a:p>
            <a:pPr marL="800100" lvl="1" indent="-342900">
              <a:buFont typeface="Courier New" panose="02070309020205020404" pitchFamily="49" charset="0"/>
              <a:buChar char="o"/>
            </a:pPr>
            <a:r>
              <a:rPr lang="en-GB" sz="2400" dirty="0"/>
              <a:t>Minimise any further loss or damage</a:t>
            </a:r>
          </a:p>
          <a:p>
            <a:pPr marL="800100" lvl="1" indent="-342900">
              <a:buFont typeface="Courier New" panose="02070309020205020404" pitchFamily="49" charset="0"/>
              <a:buChar char="o"/>
            </a:pPr>
            <a:r>
              <a:rPr lang="en-GB" sz="2400" dirty="0"/>
              <a:t>Plan what to say to employees/ members</a:t>
            </a:r>
          </a:p>
          <a:p>
            <a:pPr marL="800100" lvl="1" indent="-342900">
              <a:buFont typeface="Courier New" panose="02070309020205020404" pitchFamily="49" charset="0"/>
              <a:buChar char="o"/>
            </a:pPr>
            <a:r>
              <a:rPr lang="en-GB" sz="2400" dirty="0"/>
              <a:t>Take steps to prevent reoccurrence</a:t>
            </a:r>
          </a:p>
          <a:p>
            <a:pPr marL="342900" indent="-342900">
              <a:buFont typeface="Arial"/>
              <a:buChar char="•"/>
            </a:pPr>
            <a:endParaRPr lang="en-US" sz="2000" b="0" dirty="0">
              <a:solidFill>
                <a:schemeClr val="tx1"/>
              </a:solidFill>
            </a:endParaRPr>
          </a:p>
        </p:txBody>
      </p:sp>
      <p:pic>
        <p:nvPicPr>
          <p:cNvPr id="12" name="Picture 11">
            <a:extLst>
              <a:ext uri="{FF2B5EF4-FFF2-40B4-BE49-F238E27FC236}">
                <a16:creationId xmlns:a16="http://schemas.microsoft.com/office/drawing/2014/main" id="{8DB25900-F378-4F15-ADE9-B68F9078864E}"/>
              </a:ext>
            </a:extLst>
          </p:cNvPr>
          <p:cNvPicPr>
            <a:picLocks noChangeAspect="1"/>
          </p:cNvPicPr>
          <p:nvPr/>
        </p:nvPicPr>
        <p:blipFill>
          <a:blip r:embed="rId4"/>
          <a:stretch>
            <a:fillRect/>
          </a:stretch>
        </p:blipFill>
        <p:spPr>
          <a:xfrm>
            <a:off x="6742338" y="871283"/>
            <a:ext cx="1990800" cy="767461"/>
          </a:xfrm>
          <a:prstGeom prst="rect">
            <a:avLst/>
          </a:prstGeom>
        </p:spPr>
      </p:pic>
    </p:spTree>
    <p:extLst>
      <p:ext uri="{BB962C8B-B14F-4D97-AF65-F5344CB8AC3E}">
        <p14:creationId xmlns:p14="http://schemas.microsoft.com/office/powerpoint/2010/main" val="3618018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3CB285-DC46-4DAC-BCA4-52ED9850A1AA}"/>
              </a:ext>
            </a:extLst>
          </p:cNvPr>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itle 1"/>
          <p:cNvSpPr txBox="1">
            <a:spLocks/>
          </p:cNvSpPr>
          <p:nvPr/>
        </p:nvSpPr>
        <p:spPr>
          <a:xfrm>
            <a:off x="325967" y="614849"/>
            <a:ext cx="4690533" cy="1124585"/>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Who can act as a trustee? (Disqualification) </a:t>
            </a:r>
          </a:p>
        </p:txBody>
      </p:sp>
      <p:pic>
        <p:nvPicPr>
          <p:cNvPr id="7" name="Picture 6">
            <a:extLst>
              <a:ext uri="{FF2B5EF4-FFF2-40B4-BE49-F238E27FC236}">
                <a16:creationId xmlns:a16="http://schemas.microsoft.com/office/drawing/2014/main" id="{5F15804F-BFF1-45DA-81E3-C0F7599080AB}"/>
              </a:ext>
            </a:extLst>
          </p:cNvPr>
          <p:cNvPicPr>
            <a:picLocks noChangeAspect="1"/>
          </p:cNvPicPr>
          <p:nvPr/>
        </p:nvPicPr>
        <p:blipFill>
          <a:blip r:embed="rId3"/>
          <a:stretch>
            <a:fillRect/>
          </a:stretch>
        </p:blipFill>
        <p:spPr>
          <a:xfrm>
            <a:off x="6742338" y="871283"/>
            <a:ext cx="1990800" cy="767461"/>
          </a:xfrm>
          <a:prstGeom prst="rect">
            <a:avLst/>
          </a:prstGeom>
        </p:spPr>
      </p:pic>
      <p:sp>
        <p:nvSpPr>
          <p:cNvPr id="10" name="Title 1">
            <a:extLst>
              <a:ext uri="{FF2B5EF4-FFF2-40B4-BE49-F238E27FC236}">
                <a16:creationId xmlns:a16="http://schemas.microsoft.com/office/drawing/2014/main" id="{F23A25D6-2A27-40DE-B907-AD1A17B126D2}"/>
              </a:ext>
            </a:extLst>
          </p:cNvPr>
          <p:cNvSpPr txBox="1">
            <a:spLocks/>
          </p:cNvSpPr>
          <p:nvPr/>
        </p:nvSpPr>
        <p:spPr>
          <a:xfrm>
            <a:off x="425257" y="2515767"/>
            <a:ext cx="1744666" cy="3980567"/>
          </a:xfrm>
          <a:prstGeom prst="rect">
            <a:avLst/>
          </a:prstGeom>
          <a:ln>
            <a:solidFill>
              <a:schemeClr val="accent1"/>
            </a:solidFill>
          </a:ln>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algn="ctr"/>
            <a:r>
              <a:rPr lang="en-US" sz="2000" dirty="0">
                <a:solidFill>
                  <a:schemeClr val="tx1"/>
                </a:solidFill>
              </a:rPr>
              <a:t>Capacity</a:t>
            </a:r>
          </a:p>
          <a:p>
            <a:pPr marL="342900" indent="-342900">
              <a:buFont typeface="Arial"/>
              <a:buChar char="•"/>
            </a:pPr>
            <a:endParaRPr lang="en-US" sz="2000" b="0" dirty="0">
              <a:solidFill>
                <a:schemeClr val="tx1"/>
              </a:solidFill>
            </a:endParaRPr>
          </a:p>
          <a:p>
            <a:pPr marL="342900" indent="-342900">
              <a:buFont typeface="Arial"/>
              <a:buChar char="•"/>
            </a:pPr>
            <a:r>
              <a:rPr lang="en-US" sz="1800" b="0" dirty="0">
                <a:solidFill>
                  <a:schemeClr val="tx1"/>
                </a:solidFill>
              </a:rPr>
              <a:t>Must have capacity to manage their own affairs</a:t>
            </a:r>
          </a:p>
          <a:p>
            <a:pPr marL="342900" indent="-342900">
              <a:buFont typeface="Arial"/>
              <a:buChar char="•"/>
            </a:pPr>
            <a:endParaRPr lang="en-US" sz="2000" b="0" dirty="0">
              <a:solidFill>
                <a:schemeClr val="tx1"/>
              </a:solidFill>
            </a:endParaRPr>
          </a:p>
        </p:txBody>
      </p:sp>
      <p:sp>
        <p:nvSpPr>
          <p:cNvPr id="11" name="Title 1">
            <a:extLst>
              <a:ext uri="{FF2B5EF4-FFF2-40B4-BE49-F238E27FC236}">
                <a16:creationId xmlns:a16="http://schemas.microsoft.com/office/drawing/2014/main" id="{DB2AFDBD-B8D2-456D-AE51-A6C39C815692}"/>
              </a:ext>
            </a:extLst>
          </p:cNvPr>
          <p:cNvSpPr txBox="1">
            <a:spLocks/>
          </p:cNvSpPr>
          <p:nvPr/>
        </p:nvSpPr>
        <p:spPr>
          <a:xfrm>
            <a:off x="2243743" y="2515767"/>
            <a:ext cx="1988152" cy="3980567"/>
          </a:xfrm>
          <a:prstGeom prst="rect">
            <a:avLst/>
          </a:prstGeom>
          <a:ln>
            <a:solidFill>
              <a:schemeClr val="accent1"/>
            </a:solidFill>
          </a:ln>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algn="ctr"/>
            <a:r>
              <a:rPr lang="en-US" sz="2000" dirty="0">
                <a:solidFill>
                  <a:schemeClr val="tx1"/>
                </a:solidFill>
              </a:rPr>
              <a:t>Age restrictions</a:t>
            </a:r>
          </a:p>
          <a:p>
            <a:endParaRPr lang="en-US" sz="2000" dirty="0">
              <a:solidFill>
                <a:schemeClr val="tx1"/>
              </a:solidFill>
            </a:endParaRPr>
          </a:p>
          <a:p>
            <a:pPr marL="342900" indent="-342900">
              <a:buFont typeface="Arial" panose="020B0604020202020204" pitchFamily="34" charset="0"/>
              <a:buChar char="•"/>
            </a:pPr>
            <a:r>
              <a:rPr lang="en-US" sz="1800" b="0" dirty="0">
                <a:solidFill>
                  <a:schemeClr val="tx1"/>
                </a:solidFill>
              </a:rPr>
              <a:t>No upper age limit</a:t>
            </a:r>
          </a:p>
          <a:p>
            <a:pPr marL="342900" indent="-342900">
              <a:buFont typeface="Arial" panose="020B0604020202020204" pitchFamily="34" charset="0"/>
              <a:buChar char="•"/>
            </a:pPr>
            <a:r>
              <a:rPr lang="en-US" sz="1800" b="0" dirty="0">
                <a:solidFill>
                  <a:schemeClr val="tx1"/>
                </a:solidFill>
              </a:rPr>
              <a:t>Charitable trusts: minimum age 18</a:t>
            </a:r>
          </a:p>
          <a:p>
            <a:pPr marL="342900" indent="-342900">
              <a:buFont typeface="Arial" panose="020B0604020202020204" pitchFamily="34" charset="0"/>
              <a:buChar char="•"/>
            </a:pPr>
            <a:r>
              <a:rPr lang="en-US" sz="1800" b="0" dirty="0">
                <a:solidFill>
                  <a:schemeClr val="tx1"/>
                </a:solidFill>
              </a:rPr>
              <a:t>Charitable companies: minimum age 16</a:t>
            </a:r>
          </a:p>
          <a:p>
            <a:endParaRPr lang="en-US" sz="2000" b="0" dirty="0">
              <a:solidFill>
                <a:schemeClr val="tx1"/>
              </a:solidFill>
            </a:endParaRPr>
          </a:p>
        </p:txBody>
      </p:sp>
      <p:sp>
        <p:nvSpPr>
          <p:cNvPr id="12" name="Title 1">
            <a:extLst>
              <a:ext uri="{FF2B5EF4-FFF2-40B4-BE49-F238E27FC236}">
                <a16:creationId xmlns:a16="http://schemas.microsoft.com/office/drawing/2014/main" id="{0DE7B934-424F-4D2D-92B7-48AC64F431C5}"/>
              </a:ext>
            </a:extLst>
          </p:cNvPr>
          <p:cNvSpPr txBox="1">
            <a:spLocks/>
          </p:cNvSpPr>
          <p:nvPr/>
        </p:nvSpPr>
        <p:spPr>
          <a:xfrm>
            <a:off x="4305715" y="2515766"/>
            <a:ext cx="2253454" cy="3980567"/>
          </a:xfrm>
          <a:prstGeom prst="rect">
            <a:avLst/>
          </a:prstGeom>
          <a:ln>
            <a:solidFill>
              <a:schemeClr val="accent1"/>
            </a:solidFill>
          </a:ln>
        </p:spPr>
        <p:txBody>
          <a:bodyPr vert="horz" lIns="91440" tIns="45720" rIns="91440" bIns="45720" rtlCol="0" anchor="t">
            <a:normAutofit fontScale="85000" lnSpcReduction="2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algn="ctr"/>
            <a:r>
              <a:rPr lang="en-US" sz="2400" dirty="0">
                <a:solidFill>
                  <a:schemeClr val="tx1"/>
                </a:solidFill>
              </a:rPr>
              <a:t>Disqualification</a:t>
            </a:r>
          </a:p>
          <a:p>
            <a:pPr algn="ctr"/>
            <a:endParaRPr lang="en-US" sz="2000" dirty="0">
              <a:solidFill>
                <a:schemeClr val="tx1"/>
              </a:solidFill>
            </a:endParaRPr>
          </a:p>
          <a:p>
            <a:r>
              <a:rPr lang="en-US" sz="2100" b="0" dirty="0">
                <a:solidFill>
                  <a:schemeClr val="tx1"/>
                </a:solidFill>
              </a:rPr>
              <a:t>Must not:</a:t>
            </a:r>
          </a:p>
          <a:p>
            <a:pPr marL="342900" indent="-342900">
              <a:buFont typeface="Arial" panose="020B0604020202020204" pitchFamily="34" charset="0"/>
              <a:buChar char="•"/>
            </a:pPr>
            <a:r>
              <a:rPr lang="en-US" sz="2100" b="0" dirty="0">
                <a:solidFill>
                  <a:schemeClr val="tx1"/>
                </a:solidFill>
              </a:rPr>
              <a:t>Be disqualified as a company director</a:t>
            </a:r>
          </a:p>
          <a:p>
            <a:pPr marL="342900" indent="-342900">
              <a:buFont typeface="Arial" panose="020B0604020202020204" pitchFamily="34" charset="0"/>
              <a:buChar char="•"/>
            </a:pPr>
            <a:r>
              <a:rPr lang="en-US" sz="2100" b="0" dirty="0">
                <a:solidFill>
                  <a:schemeClr val="tx1"/>
                </a:solidFill>
              </a:rPr>
              <a:t>Have unspent conviction for a dishonest offence</a:t>
            </a:r>
          </a:p>
          <a:p>
            <a:pPr marL="342900" indent="-342900">
              <a:buFont typeface="Arial" panose="020B0604020202020204" pitchFamily="34" charset="0"/>
              <a:buChar char="•"/>
            </a:pPr>
            <a:r>
              <a:rPr lang="en-US" sz="2100" b="0" dirty="0">
                <a:solidFill>
                  <a:schemeClr val="tx1"/>
                </a:solidFill>
              </a:rPr>
              <a:t>Be undischarged bankrupt</a:t>
            </a:r>
          </a:p>
          <a:p>
            <a:pPr marL="342900" indent="-342900">
              <a:buFont typeface="Arial" panose="020B0604020202020204" pitchFamily="34" charset="0"/>
              <a:buChar char="•"/>
            </a:pPr>
            <a:r>
              <a:rPr lang="en-US" sz="2100" b="0" dirty="0">
                <a:solidFill>
                  <a:schemeClr val="tx1"/>
                </a:solidFill>
              </a:rPr>
              <a:t>Have been removed as trustee of a charity previously</a:t>
            </a:r>
          </a:p>
          <a:p>
            <a:pPr marL="342900" indent="-342900">
              <a:buFont typeface="Arial" panose="020B0604020202020204" pitchFamily="34" charset="0"/>
              <a:buChar char="•"/>
            </a:pPr>
            <a:r>
              <a:rPr lang="en-US" sz="2100" b="0" dirty="0">
                <a:solidFill>
                  <a:schemeClr val="tx1"/>
                </a:solidFill>
              </a:rPr>
              <a:t>Be on sex offenders’ register</a:t>
            </a:r>
          </a:p>
          <a:p>
            <a:pPr marL="342900" indent="-342900">
              <a:buFont typeface="Arial"/>
              <a:buChar char="•"/>
            </a:pPr>
            <a:endParaRPr lang="en-US" sz="2000" b="0" dirty="0">
              <a:solidFill>
                <a:schemeClr val="tx1"/>
              </a:solidFill>
            </a:endParaRPr>
          </a:p>
        </p:txBody>
      </p:sp>
      <p:sp>
        <p:nvSpPr>
          <p:cNvPr id="13" name="Title 1">
            <a:extLst>
              <a:ext uri="{FF2B5EF4-FFF2-40B4-BE49-F238E27FC236}">
                <a16:creationId xmlns:a16="http://schemas.microsoft.com/office/drawing/2014/main" id="{4A030600-B9E4-44FF-9708-E21E12597B1D}"/>
              </a:ext>
            </a:extLst>
          </p:cNvPr>
          <p:cNvSpPr txBox="1">
            <a:spLocks/>
          </p:cNvSpPr>
          <p:nvPr/>
        </p:nvSpPr>
        <p:spPr>
          <a:xfrm>
            <a:off x="6632989" y="2506696"/>
            <a:ext cx="2121476" cy="3989637"/>
          </a:xfrm>
          <a:prstGeom prst="rect">
            <a:avLst/>
          </a:prstGeom>
          <a:ln>
            <a:solidFill>
              <a:schemeClr val="accent1"/>
            </a:solidFill>
          </a:ln>
        </p:spPr>
        <p:txBody>
          <a:bodyPr vert="horz" lIns="91440" tIns="45720" rIns="91440" bIns="45720" rtlCol="0" anchor="t">
            <a:normAutofit fontScale="92500" lnSpcReduction="2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algn="ctr"/>
            <a:r>
              <a:rPr lang="en-US" sz="2000" dirty="0">
                <a:solidFill>
                  <a:schemeClr val="tx1"/>
                </a:solidFill>
              </a:rPr>
              <a:t>Other</a:t>
            </a:r>
          </a:p>
          <a:p>
            <a:pPr algn="ctr"/>
            <a:endParaRPr lang="en-US" sz="2000" dirty="0">
              <a:solidFill>
                <a:schemeClr val="tx1"/>
              </a:solidFill>
            </a:endParaRPr>
          </a:p>
          <a:p>
            <a:pPr algn="ctr"/>
            <a:endParaRPr lang="en-US" sz="2000" dirty="0">
              <a:solidFill>
                <a:schemeClr val="tx1"/>
              </a:solidFill>
            </a:endParaRPr>
          </a:p>
          <a:p>
            <a:pPr marL="342900" indent="-342900">
              <a:buFont typeface="Arial" panose="020B0604020202020204" pitchFamily="34" charset="0"/>
              <a:buChar char="•"/>
            </a:pPr>
            <a:r>
              <a:rPr lang="en-US" sz="1900" b="0" dirty="0">
                <a:solidFill>
                  <a:schemeClr val="tx1"/>
                </a:solidFill>
              </a:rPr>
              <a:t>Charity governing document can impose other restrictions such as certain religious denomination </a:t>
            </a:r>
          </a:p>
          <a:p>
            <a:pPr marL="342900" indent="-342900">
              <a:buFont typeface="Arial" panose="020B0604020202020204" pitchFamily="34" charset="0"/>
              <a:buChar char="•"/>
            </a:pPr>
            <a:r>
              <a:rPr lang="en-US" sz="1900" b="0" dirty="0">
                <a:solidFill>
                  <a:schemeClr val="tx1"/>
                </a:solidFill>
              </a:rPr>
              <a:t>Charities involving safeguarding may require DBS check</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048042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3CB285-DC46-4DAC-BCA4-52ED9850A1AA}"/>
              </a:ext>
            </a:extLst>
          </p:cNvPr>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itle 1"/>
          <p:cNvSpPr txBox="1">
            <a:spLocks/>
          </p:cNvSpPr>
          <p:nvPr/>
        </p:nvSpPr>
        <p:spPr>
          <a:xfrm>
            <a:off x="325967" y="871282"/>
            <a:ext cx="4690533" cy="86815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Remuneration </a:t>
            </a:r>
          </a:p>
        </p:txBody>
      </p:sp>
      <p:pic>
        <p:nvPicPr>
          <p:cNvPr id="7" name="Picture 6">
            <a:extLst>
              <a:ext uri="{FF2B5EF4-FFF2-40B4-BE49-F238E27FC236}">
                <a16:creationId xmlns:a16="http://schemas.microsoft.com/office/drawing/2014/main" id="{5F15804F-BFF1-45DA-81E3-C0F7599080AB}"/>
              </a:ext>
            </a:extLst>
          </p:cNvPr>
          <p:cNvPicPr>
            <a:picLocks noChangeAspect="1"/>
          </p:cNvPicPr>
          <p:nvPr/>
        </p:nvPicPr>
        <p:blipFill>
          <a:blip r:embed="rId3"/>
          <a:stretch>
            <a:fillRect/>
          </a:stretch>
        </p:blipFill>
        <p:spPr>
          <a:xfrm>
            <a:off x="6742338" y="871283"/>
            <a:ext cx="1990800" cy="767461"/>
          </a:xfrm>
          <a:prstGeom prst="rect">
            <a:avLst/>
          </a:prstGeom>
        </p:spPr>
      </p:pic>
      <p:sp>
        <p:nvSpPr>
          <p:cNvPr id="3" name="Rectangle 2">
            <a:extLst>
              <a:ext uri="{FF2B5EF4-FFF2-40B4-BE49-F238E27FC236}">
                <a16:creationId xmlns:a16="http://schemas.microsoft.com/office/drawing/2014/main" id="{143E6C65-79B1-4F8B-9052-FC8CA4C9CA62}"/>
              </a:ext>
            </a:extLst>
          </p:cNvPr>
          <p:cNvSpPr/>
          <p:nvPr/>
        </p:nvSpPr>
        <p:spPr>
          <a:xfrm>
            <a:off x="542925" y="2407857"/>
            <a:ext cx="8105775" cy="3693319"/>
          </a:xfrm>
          <a:prstGeom prst="rect">
            <a:avLst/>
          </a:prstGeom>
        </p:spPr>
        <p:txBody>
          <a:bodyPr wrap="square">
            <a:spAutoFit/>
          </a:bodyPr>
          <a:lstStyle/>
          <a:p>
            <a:pPr marL="285750" indent="-285750">
              <a:buFont typeface="Arial" panose="020B0604020202020204" pitchFamily="34" charset="0"/>
              <a:buChar char="•"/>
            </a:pPr>
            <a:r>
              <a:rPr lang="en-GB" dirty="0"/>
              <a:t>Charities can not pay their trustees</a:t>
            </a:r>
          </a:p>
          <a:p>
            <a:endParaRPr lang="en-GB" dirty="0"/>
          </a:p>
          <a:p>
            <a:pPr marL="285750" indent="-285750">
              <a:buFont typeface="Arial" panose="020B0604020202020204" pitchFamily="34" charset="0"/>
              <a:buChar char="•"/>
            </a:pPr>
            <a:r>
              <a:rPr lang="en-GB" dirty="0"/>
              <a:t>Trustees are volunteering their services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You can pay reasonable expenses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Trustees (or someone with a financial connection to them) can not benefit from the charity, such as:</a:t>
            </a:r>
          </a:p>
          <a:p>
            <a:pPr marL="742950" lvl="1" indent="-285750">
              <a:buFont typeface="Courier New" panose="02070309020205020404" pitchFamily="49" charset="0"/>
              <a:buChar char="o"/>
            </a:pPr>
            <a:r>
              <a:rPr lang="en-GB" dirty="0"/>
              <a:t>Being employed by the charity</a:t>
            </a:r>
          </a:p>
          <a:p>
            <a:pPr marL="742950" lvl="1" indent="-285750">
              <a:buFont typeface="Courier New" panose="02070309020205020404" pitchFamily="49" charset="0"/>
              <a:buChar char="o"/>
            </a:pPr>
            <a:r>
              <a:rPr lang="en-GB" dirty="0"/>
              <a:t>Receiving material benefits as beneficiary of the charity</a:t>
            </a:r>
          </a:p>
          <a:p>
            <a:pPr marL="742950" lvl="1" indent="-285750">
              <a:buFont typeface="Courier New" panose="02070309020205020404" pitchFamily="49" charset="0"/>
              <a:buChar char="o"/>
            </a:pPr>
            <a:r>
              <a:rPr lang="en-GB" dirty="0"/>
              <a:t>Being paid to act as trustee</a:t>
            </a:r>
          </a:p>
          <a:p>
            <a:pPr marL="742950" lvl="1" indent="-285750">
              <a:buFont typeface="Courier New" panose="02070309020205020404" pitchFamily="49" charset="0"/>
              <a:buChar char="o"/>
            </a:pPr>
            <a:r>
              <a:rPr lang="en-GB" dirty="0"/>
              <a:t>Entering into property transactions with the charity</a:t>
            </a:r>
          </a:p>
          <a:p>
            <a:pPr marL="742950" lvl="1" indent="-285750">
              <a:buFont typeface="Courier New" panose="02070309020205020404" pitchFamily="49" charset="0"/>
              <a:buChar char="o"/>
            </a:pPr>
            <a:r>
              <a:rPr lang="en-GB" dirty="0"/>
              <a:t>Entering into financial transactions with the charity</a:t>
            </a:r>
          </a:p>
        </p:txBody>
      </p:sp>
    </p:spTree>
    <p:extLst>
      <p:ext uri="{BB962C8B-B14F-4D97-AF65-F5344CB8AC3E}">
        <p14:creationId xmlns:p14="http://schemas.microsoft.com/office/powerpoint/2010/main" val="2086776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3CB285-DC46-4DAC-BCA4-52ED9850A1AA}"/>
              </a:ext>
            </a:extLst>
          </p:cNvPr>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itle 1"/>
          <p:cNvSpPr txBox="1">
            <a:spLocks/>
          </p:cNvSpPr>
          <p:nvPr/>
        </p:nvSpPr>
        <p:spPr>
          <a:xfrm>
            <a:off x="325967" y="871282"/>
            <a:ext cx="4690533" cy="868151"/>
          </a:xfrm>
          <a:prstGeom prst="rect">
            <a:avLst/>
          </a:prstGeom>
        </p:spPr>
        <p:txBody>
          <a:bodyPr>
            <a:normAutofit fontScale="92500" lnSpcReduction="2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Diversity in leadership and board positions </a:t>
            </a:r>
          </a:p>
        </p:txBody>
      </p:sp>
      <p:pic>
        <p:nvPicPr>
          <p:cNvPr id="7" name="Picture 6">
            <a:extLst>
              <a:ext uri="{FF2B5EF4-FFF2-40B4-BE49-F238E27FC236}">
                <a16:creationId xmlns:a16="http://schemas.microsoft.com/office/drawing/2014/main" id="{5F15804F-BFF1-45DA-81E3-C0F7599080AB}"/>
              </a:ext>
            </a:extLst>
          </p:cNvPr>
          <p:cNvPicPr>
            <a:picLocks noChangeAspect="1"/>
          </p:cNvPicPr>
          <p:nvPr/>
        </p:nvPicPr>
        <p:blipFill>
          <a:blip r:embed="rId3"/>
          <a:stretch>
            <a:fillRect/>
          </a:stretch>
        </p:blipFill>
        <p:spPr>
          <a:xfrm>
            <a:off x="6742338" y="871283"/>
            <a:ext cx="1990800" cy="767461"/>
          </a:xfrm>
          <a:prstGeom prst="rect">
            <a:avLst/>
          </a:prstGeom>
        </p:spPr>
      </p:pic>
      <p:sp>
        <p:nvSpPr>
          <p:cNvPr id="3" name="Rectangle 2">
            <a:extLst>
              <a:ext uri="{FF2B5EF4-FFF2-40B4-BE49-F238E27FC236}">
                <a16:creationId xmlns:a16="http://schemas.microsoft.com/office/drawing/2014/main" id="{143E6C65-79B1-4F8B-9052-FC8CA4C9CA62}"/>
              </a:ext>
            </a:extLst>
          </p:cNvPr>
          <p:cNvSpPr/>
          <p:nvPr/>
        </p:nvSpPr>
        <p:spPr>
          <a:xfrm>
            <a:off x="542925" y="2407857"/>
            <a:ext cx="8105775" cy="3970318"/>
          </a:xfrm>
          <a:prstGeom prst="rect">
            <a:avLst/>
          </a:prstGeom>
        </p:spPr>
        <p:txBody>
          <a:bodyPr wrap="square">
            <a:spAutoFit/>
          </a:bodyPr>
          <a:lstStyle/>
          <a:p>
            <a:pPr marL="285750" indent="-285750">
              <a:buFont typeface="Arial" panose="020B0604020202020204" pitchFamily="34" charset="0"/>
              <a:buChar char="•"/>
            </a:pPr>
            <a:r>
              <a:rPr lang="en-GB" dirty="0"/>
              <a:t>Diversity supports effective leadership, board effectiveness and decision making</a:t>
            </a:r>
          </a:p>
          <a:p>
            <a:endParaRPr lang="en-GB" dirty="0"/>
          </a:p>
          <a:p>
            <a:pPr marL="285750" indent="-285750">
              <a:buFont typeface="Arial" panose="020B0604020202020204" pitchFamily="34" charset="0"/>
              <a:buChar char="•"/>
            </a:pPr>
            <a:r>
              <a:rPr lang="en-GB" dirty="0"/>
              <a:t>Diversity in a broad sense:</a:t>
            </a:r>
          </a:p>
          <a:p>
            <a:pPr marL="800100" lvl="1" indent="-342900">
              <a:buFont typeface="Courier New" panose="02070309020205020404" pitchFamily="49" charset="0"/>
              <a:buChar char="o"/>
            </a:pPr>
            <a:r>
              <a:rPr lang="en-GB" dirty="0"/>
              <a:t>Nine protected characteristics </a:t>
            </a:r>
          </a:p>
          <a:p>
            <a:pPr marL="800100" lvl="1" indent="-342900">
              <a:buFont typeface="Courier New" panose="02070309020205020404" pitchFamily="49" charset="0"/>
              <a:buChar char="o"/>
            </a:pPr>
            <a:r>
              <a:rPr lang="en-GB" dirty="0"/>
              <a:t>Diversity of thought</a:t>
            </a:r>
          </a:p>
          <a:p>
            <a:pPr marL="800100" lvl="1" indent="-342900">
              <a:buFont typeface="Courier New" panose="02070309020205020404" pitchFamily="49" charset="0"/>
              <a:buChar char="o"/>
            </a:pPr>
            <a:r>
              <a:rPr lang="en-GB" dirty="0"/>
              <a:t>Representation </a:t>
            </a:r>
          </a:p>
          <a:p>
            <a:pPr lvl="1">
              <a:buFont typeface="Courier New" panose="02070309020205020404" pitchFamily="49" charset="0"/>
              <a:buChar char="o"/>
            </a:pPr>
            <a:endParaRPr lang="en-GB" dirty="0"/>
          </a:p>
          <a:p>
            <a:pPr marL="285750" indent="-285750">
              <a:buFont typeface="Arial" panose="020B0604020202020204" pitchFamily="34" charset="0"/>
              <a:buChar char="•"/>
            </a:pPr>
            <a:r>
              <a:rPr lang="en-GB" dirty="0"/>
              <a:t>Diversity in a narrower sense:</a:t>
            </a:r>
          </a:p>
          <a:p>
            <a:pPr marL="742950" lvl="1" indent="-285750">
              <a:buFont typeface="Courier New" panose="02070309020205020404" pitchFamily="49" charset="0"/>
              <a:buChar char="o"/>
            </a:pPr>
            <a:r>
              <a:rPr lang="en-GB" dirty="0"/>
              <a:t>Career paths</a:t>
            </a:r>
          </a:p>
          <a:p>
            <a:pPr marL="742950" lvl="1" indent="-285750">
              <a:buFont typeface="Courier New" panose="02070309020205020404" pitchFamily="49" charset="0"/>
              <a:buChar char="o"/>
            </a:pPr>
            <a:r>
              <a:rPr lang="en-GB" dirty="0"/>
              <a:t>Life experiences</a:t>
            </a:r>
          </a:p>
          <a:p>
            <a:pPr marL="742950" lvl="1" indent="-285750">
              <a:buFont typeface="Courier New" panose="02070309020205020404" pitchFamily="49" charset="0"/>
              <a:buChar char="o"/>
            </a:pPr>
            <a:r>
              <a:rPr lang="en-GB" dirty="0"/>
              <a:t>Knowledge and professional skills</a:t>
            </a:r>
          </a:p>
          <a:p>
            <a:pPr lvl="1"/>
            <a:endParaRPr lang="en-GB" dirty="0"/>
          </a:p>
          <a:p>
            <a:pPr marL="285750" indent="-285750">
              <a:buFont typeface="Arial" panose="020B0604020202020204" pitchFamily="34" charset="0"/>
              <a:buChar char="•"/>
            </a:pPr>
            <a:r>
              <a:rPr lang="en-GB" dirty="0"/>
              <a:t>A charity is dependent on its trustees, an effective board means a thriving and successful charity</a:t>
            </a:r>
          </a:p>
        </p:txBody>
      </p:sp>
    </p:spTree>
    <p:extLst>
      <p:ext uri="{BB962C8B-B14F-4D97-AF65-F5344CB8AC3E}">
        <p14:creationId xmlns:p14="http://schemas.microsoft.com/office/powerpoint/2010/main" val="2708313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3CB285-DC46-4DAC-BCA4-52ED9850A1AA}"/>
              </a:ext>
            </a:extLst>
          </p:cNvPr>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itle 1"/>
          <p:cNvSpPr txBox="1">
            <a:spLocks/>
          </p:cNvSpPr>
          <p:nvPr/>
        </p:nvSpPr>
        <p:spPr>
          <a:xfrm>
            <a:off x="325967" y="871282"/>
            <a:ext cx="4690533" cy="86815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Recruitment</a:t>
            </a:r>
          </a:p>
        </p:txBody>
      </p:sp>
      <p:pic>
        <p:nvPicPr>
          <p:cNvPr id="7" name="Picture 6">
            <a:extLst>
              <a:ext uri="{FF2B5EF4-FFF2-40B4-BE49-F238E27FC236}">
                <a16:creationId xmlns:a16="http://schemas.microsoft.com/office/drawing/2014/main" id="{5F15804F-BFF1-45DA-81E3-C0F7599080AB}"/>
              </a:ext>
            </a:extLst>
          </p:cNvPr>
          <p:cNvPicPr>
            <a:picLocks noChangeAspect="1"/>
          </p:cNvPicPr>
          <p:nvPr/>
        </p:nvPicPr>
        <p:blipFill>
          <a:blip r:embed="rId3"/>
          <a:stretch>
            <a:fillRect/>
          </a:stretch>
        </p:blipFill>
        <p:spPr>
          <a:xfrm>
            <a:off x="6742338" y="871283"/>
            <a:ext cx="1990800" cy="767461"/>
          </a:xfrm>
          <a:prstGeom prst="rect">
            <a:avLst/>
          </a:prstGeom>
        </p:spPr>
      </p:pic>
      <p:sp>
        <p:nvSpPr>
          <p:cNvPr id="3" name="Rectangle 2">
            <a:extLst>
              <a:ext uri="{FF2B5EF4-FFF2-40B4-BE49-F238E27FC236}">
                <a16:creationId xmlns:a16="http://schemas.microsoft.com/office/drawing/2014/main" id="{143E6C65-79B1-4F8B-9052-FC8CA4C9CA62}"/>
              </a:ext>
            </a:extLst>
          </p:cNvPr>
          <p:cNvSpPr/>
          <p:nvPr/>
        </p:nvSpPr>
        <p:spPr>
          <a:xfrm>
            <a:off x="542925" y="2407857"/>
            <a:ext cx="8105775" cy="4745402"/>
          </a:xfrm>
          <a:prstGeom prst="rect">
            <a:avLst/>
          </a:prstGeom>
        </p:spPr>
        <p:txBody>
          <a:bodyPr wrap="square">
            <a:spAutoFit/>
          </a:bodyPr>
          <a:lstStyle/>
          <a:p>
            <a:pPr lvl="0" defTabSz="914400">
              <a:lnSpc>
                <a:spcPct val="90000"/>
              </a:lnSpc>
              <a:spcBef>
                <a:spcPts val="1000"/>
              </a:spcBef>
            </a:pPr>
            <a:r>
              <a:rPr lang="en-GB" sz="2100" dirty="0">
                <a:solidFill>
                  <a:prstClr val="black"/>
                </a:solidFill>
              </a:rPr>
              <a:t>Think about diversity when recruiting trustees</a:t>
            </a:r>
          </a:p>
          <a:p>
            <a:pPr lvl="0" defTabSz="914400">
              <a:lnSpc>
                <a:spcPct val="90000"/>
              </a:lnSpc>
            </a:pPr>
            <a:r>
              <a:rPr lang="en-GB" sz="2100" dirty="0">
                <a:solidFill>
                  <a:prstClr val="black"/>
                </a:solidFill>
              </a:rPr>
              <a:t> </a:t>
            </a:r>
          </a:p>
          <a:p>
            <a:pPr lvl="0" defTabSz="914400">
              <a:lnSpc>
                <a:spcPct val="90000"/>
              </a:lnSpc>
              <a:spcBef>
                <a:spcPts val="1000"/>
              </a:spcBef>
            </a:pPr>
            <a:r>
              <a:rPr lang="en-GB" sz="2100" b="1" dirty="0">
                <a:solidFill>
                  <a:prstClr val="black"/>
                </a:solidFill>
              </a:rPr>
              <a:t>Recommended practice: </a:t>
            </a:r>
          </a:p>
          <a:p>
            <a:pPr marL="342900" lvl="0" indent="-342900" defTabSz="914400">
              <a:lnSpc>
                <a:spcPct val="90000"/>
              </a:lnSpc>
              <a:spcBef>
                <a:spcPts val="1000"/>
              </a:spcBef>
              <a:buFont typeface="Arial"/>
              <a:buChar char="•"/>
            </a:pPr>
            <a:r>
              <a:rPr lang="en-GB" sz="2100" dirty="0">
                <a:solidFill>
                  <a:prstClr val="black"/>
                </a:solidFill>
              </a:rPr>
              <a:t>Monitoring and reporting on diversity to identify gaps and imbalance</a:t>
            </a:r>
          </a:p>
          <a:p>
            <a:pPr marL="342900" lvl="0" indent="-342900" defTabSz="914400">
              <a:lnSpc>
                <a:spcPct val="90000"/>
              </a:lnSpc>
              <a:spcBef>
                <a:spcPts val="1000"/>
              </a:spcBef>
              <a:buFont typeface="Arial"/>
              <a:buChar char="•"/>
            </a:pPr>
            <a:r>
              <a:rPr lang="en-GB" sz="2100" dirty="0">
                <a:solidFill>
                  <a:prstClr val="black"/>
                </a:solidFill>
              </a:rPr>
              <a:t>Removing obstacles to diversity:</a:t>
            </a:r>
          </a:p>
          <a:p>
            <a:pPr marL="685800" lvl="1" indent="-228600" defTabSz="914400">
              <a:lnSpc>
                <a:spcPct val="90000"/>
              </a:lnSpc>
              <a:spcBef>
                <a:spcPts val="500"/>
              </a:spcBef>
              <a:buFont typeface="Courier New" panose="02070309020205020404" pitchFamily="49" charset="0"/>
              <a:buChar char="o"/>
            </a:pPr>
            <a:r>
              <a:rPr lang="en-GB" sz="2100" dirty="0">
                <a:solidFill>
                  <a:prstClr val="black"/>
                </a:solidFill>
              </a:rPr>
              <a:t>paying reasonable expenses</a:t>
            </a:r>
          </a:p>
          <a:p>
            <a:pPr marL="685800" lvl="1" indent="-228600" defTabSz="914400">
              <a:lnSpc>
                <a:spcPct val="90000"/>
              </a:lnSpc>
              <a:spcBef>
                <a:spcPts val="500"/>
              </a:spcBef>
              <a:buFont typeface="Courier New" panose="02070309020205020404" pitchFamily="49" charset="0"/>
              <a:buChar char="o"/>
            </a:pPr>
            <a:r>
              <a:rPr lang="en-GB" sz="2100" dirty="0">
                <a:solidFill>
                  <a:prstClr val="black"/>
                </a:solidFill>
              </a:rPr>
              <a:t>time, location, frequency of meetings</a:t>
            </a:r>
          </a:p>
          <a:p>
            <a:pPr marL="685800" lvl="1" indent="-228600" defTabSz="914400">
              <a:lnSpc>
                <a:spcPct val="90000"/>
              </a:lnSpc>
              <a:spcBef>
                <a:spcPts val="500"/>
              </a:spcBef>
              <a:buFont typeface="Courier New" panose="02070309020205020404" pitchFamily="49" charset="0"/>
              <a:buChar char="o"/>
            </a:pPr>
            <a:r>
              <a:rPr lang="en-GB" sz="2100" dirty="0">
                <a:solidFill>
                  <a:prstClr val="black"/>
                </a:solidFill>
              </a:rPr>
              <a:t>varied communication formats</a:t>
            </a:r>
          </a:p>
          <a:p>
            <a:pPr marL="342900" lvl="0" indent="-342900" defTabSz="914400">
              <a:lnSpc>
                <a:spcPct val="90000"/>
              </a:lnSpc>
              <a:spcBef>
                <a:spcPts val="1000"/>
              </a:spcBef>
              <a:buFont typeface="Arial"/>
              <a:buChar char="•"/>
            </a:pPr>
            <a:r>
              <a:rPr lang="en-GB" sz="2100" dirty="0">
                <a:solidFill>
                  <a:prstClr val="black"/>
                </a:solidFill>
              </a:rPr>
              <a:t>Setting diversity objectives</a:t>
            </a:r>
          </a:p>
          <a:p>
            <a:pPr marL="342900" lvl="0" indent="-342900" defTabSz="914400">
              <a:lnSpc>
                <a:spcPct val="90000"/>
              </a:lnSpc>
              <a:spcBef>
                <a:spcPts val="1000"/>
              </a:spcBef>
              <a:buFont typeface="Arial"/>
              <a:buChar char="•"/>
            </a:pPr>
            <a:r>
              <a:rPr lang="en-GB" sz="2100" dirty="0">
                <a:solidFill>
                  <a:prstClr val="black"/>
                </a:solidFill>
              </a:rPr>
              <a:t>Diversity present in trustee appointment panels</a:t>
            </a:r>
          </a:p>
          <a:p>
            <a:pPr lvl="0" defTabSz="914400">
              <a:lnSpc>
                <a:spcPct val="90000"/>
              </a:lnSpc>
              <a:spcBef>
                <a:spcPts val="1000"/>
              </a:spcBef>
            </a:pPr>
            <a:endParaRPr lang="en-GB" sz="2100" dirty="0">
              <a:solidFill>
                <a:prstClr val="black"/>
              </a:solidFill>
            </a:endParaRPr>
          </a:p>
          <a:p>
            <a:pPr lvl="0" defTabSz="914400">
              <a:lnSpc>
                <a:spcPct val="90000"/>
              </a:lnSpc>
              <a:spcBef>
                <a:spcPts val="1000"/>
              </a:spcBef>
            </a:pPr>
            <a:endParaRPr lang="en-GB" sz="1700" dirty="0">
              <a:solidFill>
                <a:prstClr val="black"/>
              </a:solidFill>
            </a:endParaRPr>
          </a:p>
        </p:txBody>
      </p:sp>
    </p:spTree>
    <p:extLst>
      <p:ext uri="{BB962C8B-B14F-4D97-AF65-F5344CB8AC3E}">
        <p14:creationId xmlns:p14="http://schemas.microsoft.com/office/powerpoint/2010/main" val="1680590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3CB285-DC46-4DAC-BCA4-52ED9850A1AA}"/>
              </a:ext>
            </a:extLst>
          </p:cNvPr>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itle 1"/>
          <p:cNvSpPr txBox="1">
            <a:spLocks/>
          </p:cNvSpPr>
          <p:nvPr/>
        </p:nvSpPr>
        <p:spPr>
          <a:xfrm>
            <a:off x="325967" y="871282"/>
            <a:ext cx="4690533" cy="86815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Recruitment</a:t>
            </a:r>
          </a:p>
        </p:txBody>
      </p:sp>
      <p:pic>
        <p:nvPicPr>
          <p:cNvPr id="7" name="Picture 6">
            <a:extLst>
              <a:ext uri="{FF2B5EF4-FFF2-40B4-BE49-F238E27FC236}">
                <a16:creationId xmlns:a16="http://schemas.microsoft.com/office/drawing/2014/main" id="{5F15804F-BFF1-45DA-81E3-C0F7599080AB}"/>
              </a:ext>
            </a:extLst>
          </p:cNvPr>
          <p:cNvPicPr>
            <a:picLocks noChangeAspect="1"/>
          </p:cNvPicPr>
          <p:nvPr/>
        </p:nvPicPr>
        <p:blipFill>
          <a:blip r:embed="rId3"/>
          <a:stretch>
            <a:fillRect/>
          </a:stretch>
        </p:blipFill>
        <p:spPr>
          <a:xfrm>
            <a:off x="6742338" y="871283"/>
            <a:ext cx="1990800" cy="767461"/>
          </a:xfrm>
          <a:prstGeom prst="rect">
            <a:avLst/>
          </a:prstGeom>
        </p:spPr>
      </p:pic>
      <p:sp>
        <p:nvSpPr>
          <p:cNvPr id="3" name="Rectangle 2">
            <a:extLst>
              <a:ext uri="{FF2B5EF4-FFF2-40B4-BE49-F238E27FC236}">
                <a16:creationId xmlns:a16="http://schemas.microsoft.com/office/drawing/2014/main" id="{143E6C65-79B1-4F8B-9052-FC8CA4C9CA62}"/>
              </a:ext>
            </a:extLst>
          </p:cNvPr>
          <p:cNvSpPr/>
          <p:nvPr/>
        </p:nvSpPr>
        <p:spPr>
          <a:xfrm>
            <a:off x="542925" y="2407857"/>
            <a:ext cx="8105775" cy="4390433"/>
          </a:xfrm>
          <a:prstGeom prst="rect">
            <a:avLst/>
          </a:prstGeom>
        </p:spPr>
        <p:txBody>
          <a:bodyPr wrap="square">
            <a:spAutoFit/>
          </a:bodyPr>
          <a:lstStyle/>
          <a:p>
            <a:pPr defTabSz="914400">
              <a:lnSpc>
                <a:spcPct val="90000"/>
              </a:lnSpc>
              <a:spcBef>
                <a:spcPts val="1000"/>
              </a:spcBef>
            </a:pPr>
            <a:r>
              <a:rPr lang="en-GB" sz="2100" dirty="0">
                <a:solidFill>
                  <a:prstClr val="black"/>
                </a:solidFill>
              </a:rPr>
              <a:t>Think how to incentivise and attract the correct candidate </a:t>
            </a:r>
          </a:p>
          <a:p>
            <a:pPr lvl="0" defTabSz="914400">
              <a:lnSpc>
                <a:spcPct val="90000"/>
              </a:lnSpc>
            </a:pPr>
            <a:endParaRPr lang="en-GB" sz="2100" b="1" dirty="0">
              <a:solidFill>
                <a:prstClr val="black"/>
              </a:solidFill>
            </a:endParaRPr>
          </a:p>
          <a:p>
            <a:pPr lvl="0" defTabSz="914400">
              <a:lnSpc>
                <a:spcPct val="90000"/>
              </a:lnSpc>
              <a:spcBef>
                <a:spcPts val="1000"/>
              </a:spcBef>
            </a:pPr>
            <a:r>
              <a:rPr lang="en-GB" sz="2100" b="1" dirty="0">
                <a:solidFill>
                  <a:prstClr val="black"/>
                </a:solidFill>
              </a:rPr>
              <a:t>Tips: </a:t>
            </a:r>
          </a:p>
          <a:p>
            <a:pPr marL="285750" lvl="0" indent="-285750" defTabSz="914400">
              <a:lnSpc>
                <a:spcPct val="90000"/>
              </a:lnSpc>
              <a:spcBef>
                <a:spcPts val="1000"/>
              </a:spcBef>
              <a:buFont typeface="Arial" panose="020B0604020202020204" pitchFamily="34" charset="0"/>
              <a:buChar char="•"/>
            </a:pPr>
            <a:r>
              <a:rPr lang="en-GB" sz="2100" dirty="0">
                <a:solidFill>
                  <a:prstClr val="black"/>
                </a:solidFill>
              </a:rPr>
              <a:t>Promote the role outside the boundaries of the charity’s network</a:t>
            </a:r>
          </a:p>
          <a:p>
            <a:pPr lvl="0" defTabSz="914400">
              <a:lnSpc>
                <a:spcPct val="90000"/>
              </a:lnSpc>
              <a:spcBef>
                <a:spcPts val="1000"/>
              </a:spcBef>
            </a:pPr>
            <a:endParaRPr lang="en-GB" sz="2100" dirty="0">
              <a:solidFill>
                <a:prstClr val="black"/>
              </a:solidFill>
            </a:endParaRPr>
          </a:p>
          <a:p>
            <a:pPr marL="285750" lvl="0" indent="-285750" defTabSz="914400">
              <a:lnSpc>
                <a:spcPct val="90000"/>
              </a:lnSpc>
              <a:spcBef>
                <a:spcPts val="1000"/>
              </a:spcBef>
              <a:buFont typeface="Arial" panose="020B0604020202020204" pitchFamily="34" charset="0"/>
              <a:buChar char="•"/>
            </a:pPr>
            <a:r>
              <a:rPr lang="en-GB" sz="2100" dirty="0">
                <a:solidFill>
                  <a:prstClr val="black"/>
                </a:solidFill>
              </a:rPr>
              <a:t>Consider what the candidate wants from the role and how your charity can offer it:</a:t>
            </a:r>
          </a:p>
          <a:p>
            <a:pPr marL="742950" lvl="1" indent="-285750" defTabSz="914400">
              <a:lnSpc>
                <a:spcPct val="90000"/>
              </a:lnSpc>
              <a:spcBef>
                <a:spcPts val="1000"/>
              </a:spcBef>
              <a:buFont typeface="Courier New" panose="02070309020205020404" pitchFamily="49" charset="0"/>
              <a:buChar char="o"/>
            </a:pPr>
            <a:r>
              <a:rPr lang="en-GB" sz="2100" dirty="0">
                <a:solidFill>
                  <a:prstClr val="black"/>
                </a:solidFill>
              </a:rPr>
              <a:t>candidates often want to ‘give something back’</a:t>
            </a:r>
          </a:p>
          <a:p>
            <a:pPr marL="742950" lvl="1" indent="-285750" defTabSz="914400">
              <a:lnSpc>
                <a:spcPct val="90000"/>
              </a:lnSpc>
              <a:spcBef>
                <a:spcPts val="1000"/>
              </a:spcBef>
              <a:buFont typeface="Courier New" panose="02070309020205020404" pitchFamily="49" charset="0"/>
              <a:buChar char="o"/>
            </a:pPr>
            <a:r>
              <a:rPr lang="en-GB" sz="2100" dirty="0">
                <a:solidFill>
                  <a:prstClr val="black"/>
                </a:solidFill>
              </a:rPr>
              <a:t>gain skills for professional development; or </a:t>
            </a:r>
          </a:p>
          <a:p>
            <a:pPr marL="742950" lvl="1" indent="-285750" defTabSz="914400">
              <a:lnSpc>
                <a:spcPct val="90000"/>
              </a:lnSpc>
              <a:spcBef>
                <a:spcPts val="1000"/>
              </a:spcBef>
              <a:buFont typeface="Courier New" panose="02070309020205020404" pitchFamily="49" charset="0"/>
              <a:buChar char="o"/>
            </a:pPr>
            <a:r>
              <a:rPr lang="en-GB" sz="2100" dirty="0">
                <a:solidFill>
                  <a:prstClr val="black"/>
                </a:solidFill>
              </a:rPr>
              <a:t>are committed to the charity’s cause</a:t>
            </a:r>
          </a:p>
          <a:p>
            <a:pPr marL="342900" lvl="0" indent="-342900" defTabSz="914400">
              <a:lnSpc>
                <a:spcPct val="90000"/>
              </a:lnSpc>
              <a:spcBef>
                <a:spcPts val="1000"/>
              </a:spcBef>
              <a:buFont typeface="Arial"/>
              <a:buChar char="•"/>
            </a:pPr>
            <a:endParaRPr lang="en-GB" sz="1700" dirty="0">
              <a:solidFill>
                <a:prstClr val="black"/>
              </a:solidFill>
            </a:endParaRPr>
          </a:p>
        </p:txBody>
      </p:sp>
    </p:spTree>
    <p:extLst>
      <p:ext uri="{BB962C8B-B14F-4D97-AF65-F5344CB8AC3E}">
        <p14:creationId xmlns:p14="http://schemas.microsoft.com/office/powerpoint/2010/main" val="3002216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3CB285-DC46-4DAC-BCA4-52ED9850A1AA}"/>
              </a:ext>
            </a:extLst>
          </p:cNvPr>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itle 1"/>
          <p:cNvSpPr txBox="1">
            <a:spLocks/>
          </p:cNvSpPr>
          <p:nvPr/>
        </p:nvSpPr>
        <p:spPr>
          <a:xfrm>
            <a:off x="325967" y="871282"/>
            <a:ext cx="4690533" cy="868151"/>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Retention </a:t>
            </a:r>
          </a:p>
        </p:txBody>
      </p:sp>
      <p:pic>
        <p:nvPicPr>
          <p:cNvPr id="7" name="Picture 6">
            <a:extLst>
              <a:ext uri="{FF2B5EF4-FFF2-40B4-BE49-F238E27FC236}">
                <a16:creationId xmlns:a16="http://schemas.microsoft.com/office/drawing/2014/main" id="{5F15804F-BFF1-45DA-81E3-C0F7599080AB}"/>
              </a:ext>
            </a:extLst>
          </p:cNvPr>
          <p:cNvPicPr>
            <a:picLocks noChangeAspect="1"/>
          </p:cNvPicPr>
          <p:nvPr/>
        </p:nvPicPr>
        <p:blipFill>
          <a:blip r:embed="rId3"/>
          <a:stretch>
            <a:fillRect/>
          </a:stretch>
        </p:blipFill>
        <p:spPr>
          <a:xfrm>
            <a:off x="6742338" y="871283"/>
            <a:ext cx="1990800" cy="767461"/>
          </a:xfrm>
          <a:prstGeom prst="rect">
            <a:avLst/>
          </a:prstGeom>
        </p:spPr>
      </p:pic>
      <p:sp>
        <p:nvSpPr>
          <p:cNvPr id="3" name="Rectangle 2">
            <a:extLst>
              <a:ext uri="{FF2B5EF4-FFF2-40B4-BE49-F238E27FC236}">
                <a16:creationId xmlns:a16="http://schemas.microsoft.com/office/drawing/2014/main" id="{143E6C65-79B1-4F8B-9052-FC8CA4C9CA62}"/>
              </a:ext>
            </a:extLst>
          </p:cNvPr>
          <p:cNvSpPr/>
          <p:nvPr/>
        </p:nvSpPr>
        <p:spPr>
          <a:xfrm>
            <a:off x="542925" y="2407857"/>
            <a:ext cx="8105775" cy="4149341"/>
          </a:xfrm>
          <a:prstGeom prst="rect">
            <a:avLst/>
          </a:prstGeom>
        </p:spPr>
        <p:txBody>
          <a:bodyPr wrap="square">
            <a:spAutoFit/>
          </a:bodyPr>
          <a:lstStyle/>
          <a:p>
            <a:r>
              <a:rPr lang="en-GB" sz="1600" dirty="0"/>
              <a:t>Keeping the board feeling fulfilled is important in order to retain trustees</a:t>
            </a:r>
          </a:p>
          <a:p>
            <a:endParaRPr lang="en-GB" sz="1600" b="1" dirty="0"/>
          </a:p>
          <a:p>
            <a:r>
              <a:rPr lang="en-GB" sz="1600" b="1" dirty="0"/>
              <a:t>Recommended practice: </a:t>
            </a:r>
          </a:p>
          <a:p>
            <a:endParaRPr lang="en-GB" sz="1600" dirty="0"/>
          </a:p>
          <a:p>
            <a:pPr marL="285750" indent="-285750">
              <a:buFont typeface="Arial" panose="020B0604020202020204" pitchFamily="34" charset="0"/>
              <a:buChar char="•"/>
            </a:pPr>
            <a:r>
              <a:rPr lang="en-GB" sz="1600" dirty="0"/>
              <a:t>Provide a solid induction</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Provide training and reflection</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Understanding the board’s responsibilities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Asking for feedback on how meetings can be made more accessible</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Ask for feedback on creating environment all trustees can be heard and participate in</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Give opportunities to build relationships and form ideas to develop the charity</a:t>
            </a:r>
          </a:p>
          <a:p>
            <a:pPr marL="342900" lvl="0" indent="-342900" defTabSz="914400">
              <a:lnSpc>
                <a:spcPct val="90000"/>
              </a:lnSpc>
              <a:spcBef>
                <a:spcPts val="1000"/>
              </a:spcBef>
              <a:buFont typeface="Arial"/>
              <a:buChar char="•"/>
            </a:pPr>
            <a:endParaRPr lang="en-GB" sz="1700" dirty="0">
              <a:solidFill>
                <a:prstClr val="black"/>
              </a:solidFill>
            </a:endParaRPr>
          </a:p>
        </p:txBody>
      </p:sp>
    </p:spTree>
    <p:extLst>
      <p:ext uri="{BB962C8B-B14F-4D97-AF65-F5344CB8AC3E}">
        <p14:creationId xmlns:p14="http://schemas.microsoft.com/office/powerpoint/2010/main" val="2664298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hutterstock_185644352.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9144000" cy="1143000"/>
          </a:xfrm>
          <a:prstGeom prst="rect">
            <a:avLst/>
          </a:prstGeom>
        </p:spPr>
      </p:pic>
      <p:sp>
        <p:nvSpPr>
          <p:cNvPr id="5" name="Title 1"/>
          <p:cNvSpPr txBox="1">
            <a:spLocks/>
          </p:cNvSpPr>
          <p:nvPr/>
        </p:nvSpPr>
        <p:spPr>
          <a:xfrm>
            <a:off x="7069667" y="542191"/>
            <a:ext cx="1746250" cy="60081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4400" b="1" dirty="0">
              <a:solidFill>
                <a:srgbClr val="FFFFFF"/>
              </a:solidFill>
            </a:endParaRPr>
          </a:p>
        </p:txBody>
      </p:sp>
      <p:pic>
        <p:nvPicPr>
          <p:cNvPr id="16" name="Picture 15">
            <a:extLst>
              <a:ext uri="{FF2B5EF4-FFF2-40B4-BE49-F238E27FC236}">
                <a16:creationId xmlns:a16="http://schemas.microsoft.com/office/drawing/2014/main" id="{F8498AE2-CD14-4467-8C93-4CD432BF04C6}"/>
              </a:ext>
            </a:extLst>
          </p:cNvPr>
          <p:cNvPicPr>
            <a:picLocks noChangeAspect="1"/>
          </p:cNvPicPr>
          <p:nvPr/>
        </p:nvPicPr>
        <p:blipFill>
          <a:blip r:embed="rId3"/>
          <a:stretch>
            <a:fillRect/>
          </a:stretch>
        </p:blipFill>
        <p:spPr>
          <a:xfrm>
            <a:off x="7133441" y="215277"/>
            <a:ext cx="1618701" cy="625597"/>
          </a:xfrm>
          <a:prstGeom prst="rect">
            <a:avLst/>
          </a:prstGeom>
        </p:spPr>
      </p:pic>
      <p:sp>
        <p:nvSpPr>
          <p:cNvPr id="7" name="Rectangle 6">
            <a:extLst>
              <a:ext uri="{FF2B5EF4-FFF2-40B4-BE49-F238E27FC236}">
                <a16:creationId xmlns:a16="http://schemas.microsoft.com/office/drawing/2014/main" id="{D1A84AFB-B6FC-4A51-B2E1-B66AB644BAE6}"/>
              </a:ext>
            </a:extLst>
          </p:cNvPr>
          <p:cNvSpPr/>
          <p:nvPr/>
        </p:nvSpPr>
        <p:spPr>
          <a:xfrm>
            <a:off x="327843" y="2282135"/>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006A13A-F3AB-457C-94AF-EA9F6689D21C}"/>
              </a:ext>
            </a:extLst>
          </p:cNvPr>
          <p:cNvSpPr txBox="1">
            <a:spLocks/>
          </p:cNvSpPr>
          <p:nvPr/>
        </p:nvSpPr>
        <p:spPr>
          <a:xfrm>
            <a:off x="545041" y="2678280"/>
            <a:ext cx="8053917" cy="345730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285750" indent="-285750">
              <a:buFont typeface="Arial" panose="020B0604020202020204" pitchFamily="34" charset="0"/>
              <a:buChar char="•"/>
            </a:pPr>
            <a:r>
              <a:rPr lang="en-GB" sz="2400" b="0" dirty="0">
                <a:solidFill>
                  <a:schemeClr val="tx1"/>
                </a:solidFill>
              </a:rPr>
              <a:t>Sector change</a:t>
            </a:r>
            <a:br>
              <a:rPr lang="en-GB" sz="2400" b="0" dirty="0">
                <a:solidFill>
                  <a:schemeClr val="tx1"/>
                </a:solidFill>
              </a:rPr>
            </a:br>
            <a:endParaRPr lang="en-GB" sz="2400" b="0" dirty="0">
              <a:solidFill>
                <a:schemeClr val="tx1"/>
              </a:solidFill>
            </a:endParaRPr>
          </a:p>
          <a:p>
            <a:pPr marL="285750" indent="-285750">
              <a:buFont typeface="Arial" panose="020B0604020202020204" pitchFamily="34" charset="0"/>
              <a:buChar char="•"/>
            </a:pPr>
            <a:r>
              <a:rPr lang="en-GB" sz="2400" b="0" dirty="0">
                <a:solidFill>
                  <a:schemeClr val="tx1"/>
                </a:solidFill>
              </a:rPr>
              <a:t>Charity governance code</a:t>
            </a:r>
            <a:br>
              <a:rPr lang="en-GB" sz="2400" b="0" dirty="0">
                <a:solidFill>
                  <a:schemeClr val="tx1"/>
                </a:solidFill>
              </a:rPr>
            </a:br>
            <a:r>
              <a:rPr lang="en-GB" sz="2400" b="0" dirty="0">
                <a:solidFill>
                  <a:schemeClr val="tx1"/>
                </a:solidFill>
              </a:rPr>
              <a:t>- principle 4 decision making</a:t>
            </a:r>
            <a:br>
              <a:rPr lang="en-GB" sz="2400" b="0" dirty="0">
                <a:solidFill>
                  <a:schemeClr val="tx1"/>
                </a:solidFill>
              </a:rPr>
            </a:br>
            <a:endParaRPr lang="en-GB" sz="2400" b="0" dirty="0">
              <a:solidFill>
                <a:schemeClr val="tx1"/>
              </a:solidFill>
            </a:endParaRPr>
          </a:p>
          <a:p>
            <a:pPr marL="285750" indent="-285750">
              <a:buFont typeface="Arial" panose="020B0604020202020204" pitchFamily="34" charset="0"/>
              <a:buChar char="•"/>
            </a:pPr>
            <a:r>
              <a:rPr lang="en-GB" sz="2400" b="0" dirty="0">
                <a:solidFill>
                  <a:schemeClr val="tx1"/>
                </a:solidFill>
              </a:rPr>
              <a:t>Cash has become king</a:t>
            </a:r>
            <a:br>
              <a:rPr lang="en-GB" sz="2400" b="0" dirty="0">
                <a:solidFill>
                  <a:schemeClr val="tx1"/>
                </a:solidFill>
              </a:rPr>
            </a:br>
            <a:r>
              <a:rPr lang="en-GB" sz="2400" b="0" dirty="0">
                <a:solidFill>
                  <a:schemeClr val="tx1"/>
                </a:solidFill>
              </a:rPr>
              <a:t>- Cashflow</a:t>
            </a:r>
            <a:br>
              <a:rPr lang="en-GB" sz="2400" b="0" dirty="0">
                <a:solidFill>
                  <a:schemeClr val="tx1"/>
                </a:solidFill>
              </a:rPr>
            </a:br>
            <a:r>
              <a:rPr lang="en-GB" sz="2400" b="0" dirty="0">
                <a:solidFill>
                  <a:schemeClr val="tx1"/>
                </a:solidFill>
              </a:rPr>
              <a:t>- Budgets</a:t>
            </a:r>
            <a:br>
              <a:rPr lang="en-GB" sz="2400" b="0" dirty="0">
                <a:solidFill>
                  <a:schemeClr val="tx1"/>
                </a:solidFill>
              </a:rPr>
            </a:br>
            <a:r>
              <a:rPr lang="en-GB" sz="2400" b="0" dirty="0">
                <a:solidFill>
                  <a:schemeClr val="tx1"/>
                </a:solidFill>
              </a:rPr>
              <a:t>- Information</a:t>
            </a:r>
            <a:endParaRPr lang="en-US" sz="2000" b="0" dirty="0">
              <a:solidFill>
                <a:schemeClr val="tx1"/>
              </a:solidFill>
            </a:endParaRPr>
          </a:p>
        </p:txBody>
      </p:sp>
      <p:pic>
        <p:nvPicPr>
          <p:cNvPr id="3" name="Picture 2" descr="Logo, company name&#10;&#10;Description automatically generated">
            <a:extLst>
              <a:ext uri="{FF2B5EF4-FFF2-40B4-BE49-F238E27FC236}">
                <a16:creationId xmlns:a16="http://schemas.microsoft.com/office/drawing/2014/main" id="{D9B29B73-00BB-48AD-88E0-7EA51E4B4956}"/>
              </a:ext>
            </a:extLst>
          </p:cNvPr>
          <p:cNvPicPr>
            <a:picLocks noChangeAspect="1"/>
          </p:cNvPicPr>
          <p:nvPr/>
        </p:nvPicPr>
        <p:blipFill>
          <a:blip r:embed="rId4"/>
          <a:stretch>
            <a:fillRect/>
          </a:stretch>
        </p:blipFill>
        <p:spPr>
          <a:xfrm>
            <a:off x="6967866" y="1164343"/>
            <a:ext cx="1949850" cy="1030301"/>
          </a:xfrm>
          <a:prstGeom prst="rect">
            <a:avLst/>
          </a:prstGeom>
        </p:spPr>
      </p:pic>
    </p:spTree>
    <p:extLst>
      <p:ext uri="{BB962C8B-B14F-4D97-AF65-F5344CB8AC3E}">
        <p14:creationId xmlns:p14="http://schemas.microsoft.com/office/powerpoint/2010/main" val="4002285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02D856CA16024292CC3E1A20E96554" ma:contentTypeVersion="12" ma:contentTypeDescription="Create a new document." ma:contentTypeScope="" ma:versionID="344c410f8d796b7ba456da55ce69d2e9">
  <xsd:schema xmlns:xsd="http://www.w3.org/2001/XMLSchema" xmlns:xs="http://www.w3.org/2001/XMLSchema" xmlns:p="http://schemas.microsoft.com/office/2006/metadata/properties" xmlns:ns2="24f1af9e-7732-44a8-894e-b5772eeccdd9" xmlns:ns3="d8ed2828-79ec-4658-9e61-6b7d04841e55" targetNamespace="http://schemas.microsoft.com/office/2006/metadata/properties" ma:root="true" ma:fieldsID="d6cc55d1daf1a6f3bd055cff0ff096fc" ns2:_="" ns3:_="">
    <xsd:import namespace="24f1af9e-7732-44a8-894e-b5772eeccdd9"/>
    <xsd:import namespace="d8ed2828-79ec-4658-9e61-6b7d04841e5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f1af9e-7732-44a8-894e-b5772eeccd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d2828-79ec-4658-9e61-6b7d04841e5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3FB13E-FFD9-466C-8368-FCE90EAB55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f1af9e-7732-44a8-894e-b5772eeccdd9"/>
    <ds:schemaRef ds:uri="d8ed2828-79ec-4658-9e61-6b7d04841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F73563-50FE-48FA-B2C0-BBE32CEE334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2EDAB81-B934-4924-90F2-3C5BD5A8DD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296</TotalTime>
  <Words>1997</Words>
  <Application>Microsoft Office PowerPoint</Application>
  <PresentationFormat>On-screen Show (4:3)</PresentationFormat>
  <Paragraphs>238</Paragraphs>
  <Slides>16</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Chloe Whittaker</dc:creator>
  <cp:lastModifiedBy>Chloe Whittaker</cp:lastModifiedBy>
  <cp:revision>3</cp:revision>
  <dcterms:created xsi:type="dcterms:W3CDTF">2020-01-06T11:39:22Z</dcterms:created>
  <dcterms:modified xsi:type="dcterms:W3CDTF">2020-11-16T14:43:27Z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0x0101000802D856CA16024292CC3E1A20E96554</vt:lpwstr>
  </property>
</Properties>
</file>